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5"/>
  </p:notesMasterIdLst>
  <p:handoutMasterIdLst>
    <p:handoutMasterId r:id="rId56"/>
  </p:handoutMasterIdLst>
  <p:sldIdLst>
    <p:sldId id="260" r:id="rId2"/>
    <p:sldId id="474" r:id="rId3"/>
    <p:sldId id="476" r:id="rId4"/>
    <p:sldId id="477" r:id="rId5"/>
    <p:sldId id="478" r:id="rId6"/>
    <p:sldId id="479" r:id="rId7"/>
    <p:sldId id="480" r:id="rId8"/>
    <p:sldId id="481" r:id="rId9"/>
    <p:sldId id="482" r:id="rId10"/>
    <p:sldId id="494" r:id="rId11"/>
    <p:sldId id="483" r:id="rId12"/>
    <p:sldId id="484" r:id="rId13"/>
    <p:sldId id="485" r:id="rId14"/>
    <p:sldId id="487" r:id="rId15"/>
    <p:sldId id="490" r:id="rId16"/>
    <p:sldId id="496" r:id="rId17"/>
    <p:sldId id="491" r:id="rId18"/>
    <p:sldId id="488" r:id="rId19"/>
    <p:sldId id="489" r:id="rId20"/>
    <p:sldId id="427" r:id="rId21"/>
    <p:sldId id="429" r:id="rId22"/>
    <p:sldId id="430" r:id="rId23"/>
    <p:sldId id="431" r:id="rId24"/>
    <p:sldId id="432" r:id="rId25"/>
    <p:sldId id="433" r:id="rId26"/>
    <p:sldId id="434" r:id="rId27"/>
    <p:sldId id="435" r:id="rId28"/>
    <p:sldId id="436" r:id="rId29"/>
    <p:sldId id="437" r:id="rId30"/>
    <p:sldId id="438" r:id="rId31"/>
    <p:sldId id="495" r:id="rId32"/>
    <p:sldId id="493" r:id="rId33"/>
    <p:sldId id="471" r:id="rId34"/>
    <p:sldId id="472" r:id="rId35"/>
    <p:sldId id="443" r:id="rId36"/>
    <p:sldId id="444" r:id="rId37"/>
    <p:sldId id="445" r:id="rId38"/>
    <p:sldId id="446" r:id="rId39"/>
    <p:sldId id="497" r:id="rId40"/>
    <p:sldId id="498" r:id="rId41"/>
    <p:sldId id="447" r:id="rId42"/>
    <p:sldId id="448" r:id="rId43"/>
    <p:sldId id="449" r:id="rId44"/>
    <p:sldId id="451" r:id="rId45"/>
    <p:sldId id="452" r:id="rId46"/>
    <p:sldId id="499" r:id="rId47"/>
    <p:sldId id="453" r:id="rId48"/>
    <p:sldId id="454" r:id="rId49"/>
    <p:sldId id="500" r:id="rId50"/>
    <p:sldId id="455" r:id="rId51"/>
    <p:sldId id="456" r:id="rId52"/>
    <p:sldId id="457" r:id="rId53"/>
    <p:sldId id="46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8F0"/>
    <a:srgbClr val="EAD3EE"/>
    <a:srgbClr val="E09612"/>
    <a:srgbClr val="E9D2EE"/>
    <a:srgbClr val="E6CCEC"/>
    <a:srgbClr val="E6CBEB"/>
    <a:srgbClr val="E9CFED"/>
    <a:srgbClr val="EBD5EF"/>
    <a:srgbClr val="E5C8E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16" autoAdjust="0"/>
    <p:restoredTop sz="93910" autoAdjust="0"/>
  </p:normalViewPr>
  <p:slideViewPr>
    <p:cSldViewPr>
      <p:cViewPr varScale="1">
        <p:scale>
          <a:sx n="109" d="100"/>
          <a:sy n="109" d="100"/>
        </p:scale>
        <p:origin x="2934"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C12CD39-35AB-451F-A890-3D8E60EACF8D}" type="slidenum">
              <a:rPr lang="en-US"/>
              <a:pPr>
                <a:defRPr/>
              </a:pPr>
              <a:t>‹#›</a:t>
            </a:fld>
            <a:endParaRPr lang="en-US"/>
          </a:p>
        </p:txBody>
      </p:sp>
    </p:spTree>
    <p:extLst>
      <p:ext uri="{BB962C8B-B14F-4D97-AF65-F5344CB8AC3E}">
        <p14:creationId xmlns:p14="http://schemas.microsoft.com/office/powerpoint/2010/main" val="209791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C99E46A-27D3-49DF-B10C-06C5EFEFBA5F}" type="slidenum">
              <a:rPr lang="en-US"/>
              <a:pPr>
                <a:defRPr/>
              </a:pPr>
              <a:t>‹#›</a:t>
            </a:fld>
            <a:endParaRPr lang="en-US"/>
          </a:p>
        </p:txBody>
      </p:sp>
    </p:spTree>
    <p:extLst>
      <p:ext uri="{BB962C8B-B14F-4D97-AF65-F5344CB8AC3E}">
        <p14:creationId xmlns:p14="http://schemas.microsoft.com/office/powerpoint/2010/main" val="2731095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96B55F0-C24A-4D84-A611-CAE5144C557E}" type="slidenum">
              <a:rPr lang="en-US" altLang="en-US" smtClean="0"/>
              <a:pPr fontAlgn="base">
                <a:spcBef>
                  <a:spcPct val="0"/>
                </a:spcBef>
                <a:spcAft>
                  <a:spcPct val="0"/>
                </a:spcAft>
              </a:pPr>
              <a:t>1</a:t>
            </a:fld>
            <a:endParaRPr lang="en-US" altLang="en-US"/>
          </a:p>
        </p:txBody>
      </p:sp>
      <p:sp>
        <p:nvSpPr>
          <p:cNvPr id="16387" name="Rectangle 2"/>
          <p:cNvSpPr>
            <a:spLocks noGrp="1" noRot="1" noChangeAspect="1" noChangeArrowheads="1" noTextEdit="1"/>
          </p:cNvSpPr>
          <p:nvPr>
            <p:ph type="sldImg"/>
          </p:nvPr>
        </p:nvSpPr>
        <p:spPr>
          <a:xfrm>
            <a:off x="382588" y="685800"/>
            <a:ext cx="6096000" cy="3429000"/>
          </a:xfrm>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267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know what to focus on in this data?  This graph shows the type of calculations that are conducted with each of the Positive and Negative Broad and Specific categories.  In this example, Overall Satisfaction is impacted by 70% due to speed and friendliness issues </a:t>
            </a:r>
          </a:p>
          <a:p>
            <a:endParaRPr lang="en-US" dirty="0"/>
          </a:p>
        </p:txBody>
      </p:sp>
      <p:sp>
        <p:nvSpPr>
          <p:cNvPr id="4" name="Slide Number Placeholder 3"/>
          <p:cNvSpPr>
            <a:spLocks noGrp="1"/>
          </p:cNvSpPr>
          <p:nvPr>
            <p:ph type="sldNum" sz="quarter" idx="10"/>
          </p:nvPr>
        </p:nvSpPr>
        <p:spPr/>
        <p:txBody>
          <a:bodyPr/>
          <a:lstStyle/>
          <a:p>
            <a:pPr>
              <a:defRPr/>
            </a:pPr>
            <a:fld id="{CC99E46A-27D3-49DF-B10C-06C5EFEFBA5F}" type="slidenum">
              <a:rPr lang="en-US" smtClean="0"/>
              <a:pPr>
                <a:defRPr/>
              </a:pPr>
              <a:t>31</a:t>
            </a:fld>
            <a:endParaRPr lang="en-US"/>
          </a:p>
        </p:txBody>
      </p:sp>
    </p:spTree>
    <p:extLst>
      <p:ext uri="{BB962C8B-B14F-4D97-AF65-F5344CB8AC3E}">
        <p14:creationId xmlns:p14="http://schemas.microsoft.com/office/powerpoint/2010/main" val="37909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25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C98BB24-FF21-4BBD-9DBF-5682F83433E1}" type="slidenum">
              <a:rPr lang="ru-RU" smtClean="0"/>
              <a:pPr>
                <a:defRPr/>
              </a:pPr>
              <a:t>‹#›</a:t>
            </a:fld>
            <a:endParaRPr lang="ru-RU"/>
          </a:p>
        </p:txBody>
      </p:sp>
    </p:spTree>
    <p:extLst>
      <p:ext uri="{BB962C8B-B14F-4D97-AF65-F5344CB8AC3E}">
        <p14:creationId xmlns:p14="http://schemas.microsoft.com/office/powerpoint/2010/main" val="19627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C64583-7325-4592-B108-BCB8B2AD1B0B}" type="slidenum">
              <a:rPr lang="ru-RU" smtClean="0"/>
              <a:pPr>
                <a:defRPr/>
              </a:pPr>
              <a:t>‹#›</a:t>
            </a:fld>
            <a:endParaRPr lang="ru-RU"/>
          </a:p>
        </p:txBody>
      </p:sp>
    </p:spTree>
    <p:extLst>
      <p:ext uri="{BB962C8B-B14F-4D97-AF65-F5344CB8AC3E}">
        <p14:creationId xmlns:p14="http://schemas.microsoft.com/office/powerpoint/2010/main" val="18766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49" t="7498" r="5949" b="17522"/>
          <a:stretch/>
        </p:blipFill>
        <p:spPr>
          <a:xfrm>
            <a:off x="1" y="-1"/>
            <a:ext cx="12191999" cy="6858001"/>
          </a:xfrm>
          <a:prstGeom prst="rect">
            <a:avLst/>
          </a:prstGeom>
        </p:spPr>
      </p:pic>
      <p:sp>
        <p:nvSpPr>
          <p:cNvPr id="5" name="Rectangle 4"/>
          <p:cNvSpPr/>
          <p:nvPr userDrawn="1"/>
        </p:nvSpPr>
        <p:spPr>
          <a:xfrm>
            <a:off x="0" y="3733800"/>
            <a:ext cx="12192000" cy="762000"/>
          </a:xfrm>
          <a:prstGeom prst="rect">
            <a:avLst/>
          </a:prstGeom>
          <a:solidFill>
            <a:schemeClr val="tx1">
              <a:lumMod val="85000"/>
              <a:lumOff val="15000"/>
              <a:alpha val="50196"/>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9829800" y="228600"/>
            <a:ext cx="23622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9" name="Group 8"/>
          <p:cNvGrpSpPr/>
          <p:nvPr userDrawn="1"/>
        </p:nvGrpSpPr>
        <p:grpSpPr>
          <a:xfrm>
            <a:off x="0" y="6248400"/>
            <a:ext cx="12192000" cy="609600"/>
            <a:chOff x="0" y="914400"/>
            <a:chExt cx="9144000" cy="152400"/>
          </a:xfrm>
        </p:grpSpPr>
        <p:sp>
          <p:nvSpPr>
            <p:cNvPr id="10" name="Rectangle 9"/>
            <p:cNvSpPr/>
            <p:nvPr userDrawn="1"/>
          </p:nvSpPr>
          <p:spPr>
            <a:xfrm>
              <a:off x="0" y="914400"/>
              <a:ext cx="1534781"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534781" y="914400"/>
              <a:ext cx="1540661" cy="152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p:cNvSpPr/>
            <p:nvPr userDrawn="1"/>
          </p:nvSpPr>
          <p:spPr>
            <a:xfrm>
              <a:off x="3075442" y="914400"/>
              <a:ext cx="1534781" cy="152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userDrawn="1"/>
          </p:nvSpPr>
          <p:spPr>
            <a:xfrm>
              <a:off x="4574940" y="914400"/>
              <a:ext cx="1534781" cy="152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p:cNvSpPr/>
            <p:nvPr userDrawn="1"/>
          </p:nvSpPr>
          <p:spPr>
            <a:xfrm>
              <a:off x="6109721" y="914400"/>
              <a:ext cx="1534781" cy="1524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userDrawn="1"/>
          </p:nvSpPr>
          <p:spPr>
            <a:xfrm>
              <a:off x="7609219" y="914400"/>
              <a:ext cx="1534781" cy="152400"/>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3414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1066800"/>
          </a:xfrm>
          <a:ln>
            <a:noFill/>
          </a:ln>
        </p:spPr>
        <p:txBody>
          <a:bodyPr/>
          <a:lstStyle>
            <a:lvl1pPr algn="ctr">
              <a:defRPr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117600" y="1447800"/>
            <a:ext cx="10236200" cy="3733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a:off x="0" y="914400"/>
            <a:ext cx="12192000" cy="152400"/>
            <a:chOff x="0" y="914400"/>
            <a:chExt cx="9144000" cy="152400"/>
          </a:xfrm>
        </p:grpSpPr>
        <p:sp>
          <p:nvSpPr>
            <p:cNvPr id="4" name="Rectangle 3"/>
            <p:cNvSpPr/>
            <p:nvPr userDrawn="1"/>
          </p:nvSpPr>
          <p:spPr>
            <a:xfrm>
              <a:off x="0" y="914400"/>
              <a:ext cx="1534781"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534781" y="914400"/>
              <a:ext cx="1540661" cy="152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p:cNvSpPr/>
            <p:nvPr userDrawn="1"/>
          </p:nvSpPr>
          <p:spPr>
            <a:xfrm>
              <a:off x="3075442" y="914400"/>
              <a:ext cx="1534781" cy="152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userDrawn="1"/>
          </p:nvSpPr>
          <p:spPr>
            <a:xfrm>
              <a:off x="4574940" y="914400"/>
              <a:ext cx="1534781" cy="1524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userDrawn="1"/>
          </p:nvSpPr>
          <p:spPr>
            <a:xfrm>
              <a:off x="6109721" y="914400"/>
              <a:ext cx="1534781" cy="1524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userDrawn="1"/>
          </p:nvSpPr>
          <p:spPr>
            <a:xfrm>
              <a:off x="7609219" y="914400"/>
              <a:ext cx="1534781" cy="152400"/>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913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0"/>
            <a:ext cx="12192000" cy="9144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p:cNvGrpSpPr/>
          <p:nvPr userDrawn="1"/>
        </p:nvGrpSpPr>
        <p:grpSpPr>
          <a:xfrm>
            <a:off x="0" y="914400"/>
            <a:ext cx="12192000" cy="152400"/>
            <a:chOff x="0" y="914400"/>
            <a:chExt cx="9144000" cy="152400"/>
          </a:xfrm>
        </p:grpSpPr>
        <p:sp>
          <p:nvSpPr>
            <p:cNvPr id="9" name="Rectangle 8"/>
            <p:cNvSpPr/>
            <p:nvPr userDrawn="1"/>
          </p:nvSpPr>
          <p:spPr>
            <a:xfrm>
              <a:off x="0" y="914400"/>
              <a:ext cx="1534781"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534781" y="914400"/>
              <a:ext cx="1540661" cy="1524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userDrawn="1"/>
          </p:nvSpPr>
          <p:spPr>
            <a:xfrm>
              <a:off x="3075442" y="914400"/>
              <a:ext cx="1534781" cy="152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userDrawn="1"/>
          </p:nvSpPr>
          <p:spPr>
            <a:xfrm>
              <a:off x="4574940" y="914400"/>
              <a:ext cx="1534781" cy="1524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userDrawn="1"/>
          </p:nvSpPr>
          <p:spPr>
            <a:xfrm>
              <a:off x="6109721" y="914400"/>
              <a:ext cx="1534781" cy="1524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p:cNvSpPr/>
            <p:nvPr userDrawn="1"/>
          </p:nvSpPr>
          <p:spPr>
            <a:xfrm>
              <a:off x="7609219" y="914400"/>
              <a:ext cx="1534781" cy="152400"/>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33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6169DB9-41BC-4771-B302-4C2727B8175B}" type="slidenum">
              <a:rPr lang="ru-RU" smtClean="0"/>
              <a:pPr>
                <a:defRPr/>
              </a:pPr>
              <a:t>‹#›</a:t>
            </a:fld>
            <a:endParaRPr lang="ru-RU"/>
          </a:p>
        </p:txBody>
      </p:sp>
    </p:spTree>
    <p:extLst>
      <p:ext uri="{BB962C8B-B14F-4D97-AF65-F5344CB8AC3E}">
        <p14:creationId xmlns:p14="http://schemas.microsoft.com/office/powerpoint/2010/main" val="415447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8744A00-82AF-495D-B4A4-6469DC49D481}" type="slidenum">
              <a:rPr lang="ru-RU" smtClean="0"/>
              <a:pPr>
                <a:defRPr/>
              </a:pPr>
              <a:t>‹#›</a:t>
            </a:fld>
            <a:endParaRPr lang="ru-RU"/>
          </a:p>
        </p:txBody>
      </p:sp>
    </p:spTree>
    <p:extLst>
      <p:ext uri="{BB962C8B-B14F-4D97-AF65-F5344CB8AC3E}">
        <p14:creationId xmlns:p14="http://schemas.microsoft.com/office/powerpoint/2010/main" val="304606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5955675-6DD1-439A-8708-7AB6ED1F75BE}" type="slidenum">
              <a:rPr lang="ru-RU" smtClean="0"/>
              <a:pPr>
                <a:defRPr/>
              </a:pPr>
              <a:t>‹#›</a:t>
            </a:fld>
            <a:endParaRPr lang="ru-RU"/>
          </a:p>
        </p:txBody>
      </p:sp>
    </p:spTree>
    <p:extLst>
      <p:ext uri="{BB962C8B-B14F-4D97-AF65-F5344CB8AC3E}">
        <p14:creationId xmlns:p14="http://schemas.microsoft.com/office/powerpoint/2010/main" val="164789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EF23B8D-F840-47F3-BB86-511645A95F3E}" type="slidenum">
              <a:rPr lang="ru-RU" smtClean="0"/>
              <a:pPr>
                <a:defRPr/>
              </a:pPr>
              <a:t>‹#›</a:t>
            </a:fld>
            <a:endParaRPr lang="ru-RU"/>
          </a:p>
        </p:txBody>
      </p:sp>
    </p:spTree>
    <p:extLst>
      <p:ext uri="{BB962C8B-B14F-4D97-AF65-F5344CB8AC3E}">
        <p14:creationId xmlns:p14="http://schemas.microsoft.com/office/powerpoint/2010/main" val="400711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4E6DC44C-C6A0-410A-BD43-81D56D1128A5}" type="slidenum">
              <a:rPr lang="ru-RU" smtClean="0"/>
              <a:pPr>
                <a:defRPr/>
              </a:pPr>
              <a:t>‹#›</a:t>
            </a:fld>
            <a:endParaRPr lang="ru-RU"/>
          </a:p>
        </p:txBody>
      </p:sp>
    </p:spTree>
    <p:extLst>
      <p:ext uri="{BB962C8B-B14F-4D97-AF65-F5344CB8AC3E}">
        <p14:creationId xmlns:p14="http://schemas.microsoft.com/office/powerpoint/2010/main" val="330783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79DE0C9-65E1-4A02-9A09-25955E34A256}" type="slidenum">
              <a:rPr lang="ru-RU" smtClean="0"/>
              <a:pPr>
                <a:defRPr/>
              </a:pPr>
              <a:t>‹#›</a:t>
            </a:fld>
            <a:endParaRPr lang="ru-RU"/>
          </a:p>
        </p:txBody>
      </p:sp>
    </p:spTree>
    <p:extLst>
      <p:ext uri="{BB962C8B-B14F-4D97-AF65-F5344CB8AC3E}">
        <p14:creationId xmlns:p14="http://schemas.microsoft.com/office/powerpoint/2010/main" val="221608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F01B93F-6498-4165-B372-573FD9807AA7}" type="slidenum">
              <a:rPr lang="ru-RU" smtClean="0"/>
              <a:pPr>
                <a:defRPr/>
              </a:pPr>
              <a:t>‹#›</a:t>
            </a:fld>
            <a:endParaRPr lang="ru-RU"/>
          </a:p>
        </p:txBody>
      </p:sp>
    </p:spTree>
    <p:extLst>
      <p:ext uri="{BB962C8B-B14F-4D97-AF65-F5344CB8AC3E}">
        <p14:creationId xmlns:p14="http://schemas.microsoft.com/office/powerpoint/2010/main" val="260261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635394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6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97514" y="3105150"/>
            <a:ext cx="11906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3" name="Title 2"/>
          <p:cNvSpPr>
            <a:spLocks noGrp="1"/>
          </p:cNvSpPr>
          <p:nvPr>
            <p:ph type="ctrTitle" idx="4294967295"/>
          </p:nvPr>
        </p:nvSpPr>
        <p:spPr>
          <a:xfrm>
            <a:off x="0" y="3733799"/>
            <a:ext cx="12192000" cy="762001"/>
          </a:xfrm>
        </p:spPr>
        <p:txBody>
          <a:bodyPr>
            <a:normAutofit/>
          </a:bodyPr>
          <a:lstStyle/>
          <a:p>
            <a:pPr algn="ctr"/>
            <a:r>
              <a:rPr lang="en-US" dirty="0">
                <a:solidFill>
                  <a:schemeClr val="bg1"/>
                </a:solidFill>
                <a:latin typeface="+mn-lt"/>
              </a:rPr>
              <a:t>Analysis of Voice of Customer: Text Mining</a:t>
            </a:r>
            <a:endParaRPr lang="en-US" i="1" dirty="0">
              <a:solidFill>
                <a:schemeClr val="bg1"/>
              </a:solidFill>
              <a:latin typeface="+mn-lt"/>
            </a:endParaRPr>
          </a:p>
        </p:txBody>
      </p:sp>
      <p:sp>
        <p:nvSpPr>
          <p:cNvPr id="4" name="TextBox 3"/>
          <p:cNvSpPr txBox="1"/>
          <p:nvPr/>
        </p:nvSpPr>
        <p:spPr>
          <a:xfrm>
            <a:off x="9906000" y="304800"/>
            <a:ext cx="2133599" cy="230832"/>
          </a:xfrm>
          <a:prstGeom prst="rect">
            <a:avLst/>
          </a:prstGeom>
          <a:noFill/>
        </p:spPr>
        <p:txBody>
          <a:bodyPr wrap="square" rtlCol="0">
            <a:spAutoFit/>
          </a:bodyPr>
          <a:lstStyle/>
          <a:p>
            <a:pPr algn="ctr"/>
            <a:r>
              <a:rPr lang="en-US" sz="900" dirty="0">
                <a:solidFill>
                  <a:schemeClr val="tx2"/>
                </a:solidFill>
                <a:latin typeface="Arial" panose="020B0604020202020204" pitchFamily="34" charset="0"/>
                <a:cs typeface="Arial" panose="020B0604020202020204" pitchFamily="34" charset="0"/>
              </a:rPr>
              <a:t>© 2016 Megaputer Intelligence Inc.</a:t>
            </a:r>
            <a:r>
              <a:rPr lang="en-US" altLang="en-US" sz="900" dirty="0">
                <a:solidFill>
                  <a:schemeClr val="bg1"/>
                </a:solidFill>
                <a:latin typeface="Arial" panose="020B0604020202020204" pitchFamily="34" charset="0"/>
              </a:rPr>
              <a:t> </a:t>
            </a:r>
          </a:p>
        </p:txBody>
      </p:sp>
      <p:sp>
        <p:nvSpPr>
          <p:cNvPr id="7" name="Text Box 9"/>
          <p:cNvSpPr txBox="1">
            <a:spLocks noChangeArrowheads="1"/>
          </p:cNvSpPr>
          <p:nvPr/>
        </p:nvSpPr>
        <p:spPr bwMode="auto">
          <a:xfrm>
            <a:off x="76200" y="5156537"/>
            <a:ext cx="3976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t>Jonathan Frey</a:t>
            </a:r>
            <a:r>
              <a:rPr lang="en-US" sz="2400" dirty="0"/>
              <a:t>, </a:t>
            </a:r>
            <a:r>
              <a:rPr lang="en-US" sz="2000" dirty="0"/>
              <a:t>Ph.D. </a:t>
            </a:r>
            <a:endParaRPr lang="en-US" sz="2400" dirty="0"/>
          </a:p>
          <a:p>
            <a:pPr algn="ctr" eaLnBrk="1" hangingPunct="1"/>
            <a:r>
              <a:rPr lang="en-US" dirty="0"/>
              <a:t>Data Scientist with 30+ years at Taco Bell Corporation, Mars, Inc. and Kraft, Inc.</a:t>
            </a:r>
            <a:endParaRPr lang="en-US" altLang="en-US" i="1" dirty="0">
              <a:latin typeface="Arial" panose="020B0604020202020204" pitchFamily="34" charset="0"/>
            </a:endParaRPr>
          </a:p>
        </p:txBody>
      </p:sp>
      <p:sp>
        <p:nvSpPr>
          <p:cNvPr id="8" name="Text Box 9"/>
          <p:cNvSpPr txBox="1">
            <a:spLocks noChangeArrowheads="1"/>
          </p:cNvSpPr>
          <p:nvPr/>
        </p:nvSpPr>
        <p:spPr bwMode="auto">
          <a:xfrm>
            <a:off x="8050212" y="5156537"/>
            <a:ext cx="4038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t>Sergei Ananyan</a:t>
            </a:r>
            <a:r>
              <a:rPr lang="en-US" sz="2400" dirty="0"/>
              <a:t>, </a:t>
            </a:r>
            <a:r>
              <a:rPr lang="en-US" sz="2000" dirty="0"/>
              <a:t>Ph.D. </a:t>
            </a:r>
            <a:endParaRPr lang="en-US" sz="2400" dirty="0"/>
          </a:p>
          <a:p>
            <a:pPr algn="ctr" eaLnBrk="1" hangingPunct="1"/>
            <a:r>
              <a:rPr lang="en-US" dirty="0"/>
              <a:t>CEO</a:t>
            </a:r>
          </a:p>
          <a:p>
            <a:pPr algn="ctr" eaLnBrk="1" hangingPunct="1"/>
            <a:r>
              <a:rPr lang="en-US" dirty="0"/>
              <a:t>Megaputer Intelligence, Inc.</a:t>
            </a:r>
            <a:endParaRPr lang="en-US" altLang="en-US" i="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515600" cy="1527175"/>
          </a:xfrm>
        </p:spPr>
        <p:txBody>
          <a:bodyPr/>
          <a:lstStyle/>
          <a:p>
            <a:r>
              <a:rPr lang="en-US" b="1" dirty="0"/>
              <a:t>Unsupervised analysis</a:t>
            </a:r>
            <a:r>
              <a:rPr lang="en-US" dirty="0"/>
              <a:t>: let the data reveal its secrets</a:t>
            </a:r>
          </a:p>
          <a:p>
            <a:pPr lvl="1"/>
            <a:r>
              <a:rPr lang="en-US" dirty="0"/>
              <a:t>Detect most important words, phrases and relations between them</a:t>
            </a:r>
          </a:p>
          <a:p>
            <a:pPr lvl="1"/>
            <a:r>
              <a:rPr lang="en-US" dirty="0"/>
              <a:t>Elicit data-driven hierarchical structure for document classification</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How Did We Do Text Mining?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1233" y="1139825"/>
            <a:ext cx="902567" cy="1819992"/>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8" y="3127375"/>
            <a:ext cx="5558791" cy="3578225"/>
          </a:xfrm>
          <a:prstGeom prst="rect">
            <a:avLst/>
          </a:prstGeom>
          <a:ln>
            <a:noFill/>
          </a:ln>
        </p:spPr>
      </p:pic>
      <p:pic>
        <p:nvPicPr>
          <p:cNvPr id="7" name="Content Placeholder 5"/>
          <p:cNvPicPr>
            <a:picLocks noChangeAspect="1"/>
          </p:cNvPicPr>
          <p:nvPr/>
        </p:nvPicPr>
        <p:blipFill rotWithShape="1">
          <a:blip r:embed="rId4">
            <a:extLst>
              <a:ext uri="{28A0092B-C50C-407E-A947-70E740481C1C}">
                <a14:useLocalDpi xmlns:a14="http://schemas.microsoft.com/office/drawing/2010/main" val="0"/>
              </a:ext>
            </a:extLst>
          </a:blip>
          <a:srcRect t="2041"/>
          <a:stretch/>
        </p:blipFill>
        <p:spPr>
          <a:xfrm>
            <a:off x="7023668" y="3200400"/>
            <a:ext cx="4330132" cy="3505200"/>
          </a:xfrm>
          <a:prstGeom prst="rect">
            <a:avLst/>
          </a:prstGeom>
          <a:ln>
            <a:noFill/>
          </a:ln>
        </p:spPr>
      </p:pic>
    </p:spTree>
    <p:extLst>
      <p:ext uri="{BB962C8B-B14F-4D97-AF65-F5344CB8AC3E}">
        <p14:creationId xmlns:p14="http://schemas.microsoft.com/office/powerpoint/2010/main" val="33150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515600" cy="1527175"/>
          </a:xfrm>
        </p:spPr>
        <p:txBody>
          <a:bodyPr/>
          <a:lstStyle/>
          <a:p>
            <a:r>
              <a:rPr lang="en-US" b="1" dirty="0"/>
              <a:t>Unsupervised analysis</a:t>
            </a:r>
            <a:r>
              <a:rPr lang="en-US" dirty="0"/>
              <a:t>: let the data reveal its secrets</a:t>
            </a:r>
          </a:p>
          <a:p>
            <a:pPr lvl="1"/>
            <a:r>
              <a:rPr lang="en-US" dirty="0"/>
              <a:t>Detect most important words, phrases and relations between them</a:t>
            </a:r>
          </a:p>
          <a:p>
            <a:pPr lvl="1"/>
            <a:r>
              <a:rPr lang="en-US" dirty="0"/>
              <a:t>Elicit data-driven hierarchical structure for document classification</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How Did We Do Text Mining?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1233" y="1139825"/>
            <a:ext cx="902567" cy="181999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988227"/>
            <a:ext cx="8888528" cy="3523476"/>
          </a:xfrm>
          <a:prstGeom prst="rect">
            <a:avLst/>
          </a:prstGeom>
          <a:ln>
            <a:solidFill>
              <a:schemeClr val="tx1"/>
            </a:solidFill>
          </a:ln>
        </p:spPr>
      </p:pic>
    </p:spTree>
    <p:extLst>
      <p:ext uri="{BB962C8B-B14F-4D97-AF65-F5344CB8AC3E}">
        <p14:creationId xmlns:p14="http://schemas.microsoft.com/office/powerpoint/2010/main" val="200924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How Did We Do Text Mining?</a:t>
            </a:r>
          </a:p>
        </p:txBody>
      </p:sp>
      <p:sp>
        <p:nvSpPr>
          <p:cNvPr id="5" name="Content Placeholder 2"/>
          <p:cNvSpPr txBox="1">
            <a:spLocks/>
          </p:cNvSpPr>
          <p:nvPr/>
        </p:nvSpPr>
        <p:spPr>
          <a:xfrm>
            <a:off x="990600" y="1514933"/>
            <a:ext cx="10515600" cy="15271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Supervised analysis</a:t>
            </a:r>
            <a:r>
              <a:rPr lang="en-US" dirty="0"/>
              <a:t>: build taxonomy queries for accurate classification of documents</a:t>
            </a:r>
          </a:p>
          <a:p>
            <a:pPr lvl="1"/>
            <a:r>
              <a:rPr lang="en-US" dirty="0"/>
              <a:t>Re-align results of unsupervised analysis to better reflect business objectives</a:t>
            </a:r>
          </a:p>
          <a:p>
            <a:pPr lvl="1"/>
            <a:r>
              <a:rPr lang="en-US" dirty="0"/>
              <a:t>Use linguistic, semantic and statistical information to create accurate queries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611" y="3642642"/>
            <a:ext cx="3294443" cy="1858066"/>
          </a:xfrm>
          <a:prstGeom prst="rect">
            <a:avLst/>
          </a:prstGeom>
        </p:spPr>
      </p:pic>
      <p:sp>
        <p:nvSpPr>
          <p:cNvPr id="7" name="Right Arrow 6"/>
          <p:cNvSpPr/>
          <p:nvPr/>
        </p:nvSpPr>
        <p:spPr>
          <a:xfrm>
            <a:off x="5791200" y="4729182"/>
            <a:ext cx="685800" cy="1714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038600"/>
            <a:ext cx="3534279" cy="1352165"/>
          </a:xfrm>
          <a:prstGeom prst="rect">
            <a:avLst/>
          </a:prstGeom>
          <a:ln>
            <a:solidFill>
              <a:schemeClr val="tx1"/>
            </a:solidFill>
          </a:ln>
        </p:spPr>
      </p:pic>
    </p:spTree>
    <p:extLst>
      <p:ext uri="{BB962C8B-B14F-4D97-AF65-F5344CB8AC3E}">
        <p14:creationId xmlns:p14="http://schemas.microsoft.com/office/powerpoint/2010/main" val="43936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Taxonomy is a hierarchical collection of categories for document coding</a:t>
            </a:r>
          </a:p>
          <a:p>
            <a:r>
              <a:rPr lang="en-US" dirty="0"/>
              <a:t>Categories are defined by queries capturing features of interest in text</a:t>
            </a:r>
          </a:p>
          <a:p>
            <a:r>
              <a:rPr lang="en-US" dirty="0"/>
              <a:t>Scoring data against taxonomy accurately extracts structured information from unstructured text</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What Is a Taxonomy?</a:t>
            </a:r>
          </a:p>
        </p:txBody>
      </p:sp>
    </p:spTree>
    <p:extLst>
      <p:ext uri="{BB962C8B-B14F-4D97-AF65-F5344CB8AC3E}">
        <p14:creationId xmlns:p14="http://schemas.microsoft.com/office/powerpoint/2010/main" val="140797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What Is a Taxonomy?</a:t>
            </a:r>
          </a:p>
        </p:txBody>
      </p:sp>
      <p:pic>
        <p:nvPicPr>
          <p:cNvPr id="5" name="Picture 4" descr="https://upload.wikimedia.org/wikipedia/commons/thumb/7/71/Taxonomic_Rank_Graph.svg/2000px-Taxonomic_Rank_Graph.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3275" y="1600200"/>
            <a:ext cx="654332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099" y="1631576"/>
            <a:ext cx="1633101" cy="4191000"/>
          </a:xfrm>
          <a:prstGeom prst="rect">
            <a:avLst/>
          </a:prstGeom>
        </p:spPr>
      </p:pic>
      <p:sp>
        <p:nvSpPr>
          <p:cNvPr id="7" name="Title 1"/>
          <p:cNvSpPr txBox="1">
            <a:spLocks/>
          </p:cNvSpPr>
          <p:nvPr/>
        </p:nvSpPr>
        <p:spPr bwMode="auto">
          <a:xfrm>
            <a:off x="2872362" y="5831206"/>
            <a:ext cx="6424038" cy="685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n-US" sz="2400" dirty="0"/>
              <a:t>Likely 1</a:t>
            </a:r>
            <a:r>
              <a:rPr lang="en-US" sz="2400" baseline="30000" dirty="0"/>
              <a:t>st</a:t>
            </a:r>
            <a:r>
              <a:rPr lang="en-US" sz="2400" dirty="0"/>
              <a:t> exposure to taxonomies</a:t>
            </a:r>
          </a:p>
        </p:txBody>
      </p:sp>
    </p:spTree>
    <p:extLst>
      <p:ext uri="{BB962C8B-B14F-4D97-AF65-F5344CB8AC3E}">
        <p14:creationId xmlns:p14="http://schemas.microsoft.com/office/powerpoint/2010/main" val="1152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00269"/>
          </a:xfrm>
        </p:spPr>
        <p:txBody>
          <a:bodyPr>
            <a:normAutofit/>
          </a:bodyPr>
          <a:lstStyle/>
          <a:p>
            <a:pPr algn="ctr"/>
            <a:r>
              <a:rPr lang="en-US" sz="4800" dirty="0">
                <a:solidFill>
                  <a:schemeClr val="bg1"/>
                </a:solidFill>
              </a:rPr>
              <a:t>Taxonomy Definition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219200"/>
            <a:ext cx="8839200" cy="5519990"/>
          </a:xfrm>
        </p:spPr>
      </p:pic>
      <p:grpSp>
        <p:nvGrpSpPr>
          <p:cNvPr id="11" name="Group 10"/>
          <p:cNvGrpSpPr/>
          <p:nvPr/>
        </p:nvGrpSpPr>
        <p:grpSpPr>
          <a:xfrm>
            <a:off x="762002" y="1219200"/>
            <a:ext cx="817304" cy="3810000"/>
            <a:chOff x="609602" y="1219200"/>
            <a:chExt cx="817304" cy="3810000"/>
          </a:xfrm>
        </p:grpSpPr>
        <p:sp>
          <p:nvSpPr>
            <p:cNvPr id="5" name="TextBox 4"/>
            <p:cNvSpPr txBox="1"/>
            <p:nvPr/>
          </p:nvSpPr>
          <p:spPr>
            <a:xfrm rot="16200000">
              <a:off x="207312" y="2916889"/>
              <a:ext cx="1173911" cy="369332"/>
            </a:xfrm>
            <a:prstGeom prst="rect">
              <a:avLst/>
            </a:prstGeom>
            <a:noFill/>
            <a:ln>
              <a:solidFill>
                <a:srgbClr val="67A8C5"/>
              </a:solidFill>
            </a:ln>
          </p:spPr>
          <p:txBody>
            <a:bodyPr wrap="none" rtlCol="0">
              <a:spAutoFit/>
            </a:bodyPr>
            <a:lstStyle/>
            <a:p>
              <a:r>
                <a:rPr lang="en-US" dirty="0"/>
                <a:t>Categories</a:t>
              </a:r>
            </a:p>
          </p:txBody>
        </p:sp>
        <p:sp>
          <p:nvSpPr>
            <p:cNvPr id="6" name="Left Brace 5"/>
            <p:cNvSpPr/>
            <p:nvPr/>
          </p:nvSpPr>
          <p:spPr>
            <a:xfrm>
              <a:off x="1143000" y="1219200"/>
              <a:ext cx="283906" cy="381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105401" y="4800602"/>
            <a:ext cx="5257800" cy="813724"/>
            <a:chOff x="4953001" y="4800602"/>
            <a:chExt cx="5257800" cy="813724"/>
          </a:xfrm>
        </p:grpSpPr>
        <p:sp>
          <p:nvSpPr>
            <p:cNvPr id="8" name="TextBox 7"/>
            <p:cNvSpPr txBox="1"/>
            <p:nvPr/>
          </p:nvSpPr>
          <p:spPr>
            <a:xfrm>
              <a:off x="7162800" y="5244994"/>
              <a:ext cx="915635" cy="369332"/>
            </a:xfrm>
            <a:prstGeom prst="rect">
              <a:avLst/>
            </a:prstGeom>
            <a:noFill/>
            <a:ln>
              <a:solidFill>
                <a:srgbClr val="67A8C5"/>
              </a:solidFill>
            </a:ln>
          </p:spPr>
          <p:txBody>
            <a:bodyPr wrap="none" rtlCol="0">
              <a:spAutoFit/>
            </a:bodyPr>
            <a:lstStyle/>
            <a:p>
              <a:r>
                <a:rPr lang="en-US" dirty="0"/>
                <a:t>Queries</a:t>
              </a:r>
            </a:p>
          </p:txBody>
        </p:sp>
        <p:sp>
          <p:nvSpPr>
            <p:cNvPr id="9" name="Right Brace 8"/>
            <p:cNvSpPr/>
            <p:nvPr/>
          </p:nvSpPr>
          <p:spPr>
            <a:xfrm rot="5400000">
              <a:off x="7419772" y="2333831"/>
              <a:ext cx="324257" cy="525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786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00269"/>
          </a:xfrm>
        </p:spPr>
        <p:txBody>
          <a:bodyPr>
            <a:normAutofit/>
          </a:bodyPr>
          <a:lstStyle/>
          <a:p>
            <a:pPr algn="ctr"/>
            <a:r>
              <a:rPr lang="en-US" sz="4800" dirty="0">
                <a:solidFill>
                  <a:schemeClr val="bg1"/>
                </a:solidFill>
              </a:rPr>
              <a:t>Taxonomy Definition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219200"/>
            <a:ext cx="8839200" cy="5519990"/>
          </a:xfrm>
        </p:spPr>
      </p:pic>
      <p:grpSp>
        <p:nvGrpSpPr>
          <p:cNvPr id="10" name="Group 9"/>
          <p:cNvGrpSpPr/>
          <p:nvPr/>
        </p:nvGrpSpPr>
        <p:grpSpPr>
          <a:xfrm>
            <a:off x="1477920" y="3810000"/>
            <a:ext cx="9190080" cy="918865"/>
            <a:chOff x="1325520" y="3810000"/>
            <a:chExt cx="9190080" cy="918865"/>
          </a:xfrm>
        </p:grpSpPr>
        <p:sp>
          <p:nvSpPr>
            <p:cNvPr id="2" name="TextBox 1"/>
            <p:cNvSpPr txBox="1"/>
            <p:nvPr/>
          </p:nvSpPr>
          <p:spPr>
            <a:xfrm>
              <a:off x="1325520" y="4267200"/>
              <a:ext cx="9190080" cy="461665"/>
            </a:xfrm>
            <a:prstGeom prst="rect">
              <a:avLst/>
            </a:prstGeom>
            <a:solidFill>
              <a:schemeClr val="bg1"/>
            </a:solidFill>
            <a:ln>
              <a:solidFill>
                <a:schemeClr val="tx1"/>
              </a:solidFill>
            </a:ln>
          </p:spPr>
          <p:txBody>
            <a:bodyPr wrap="none" rtlCol="0">
              <a:spAutoFit/>
            </a:bodyPr>
            <a:lstStyle/>
            <a:p>
              <a:r>
                <a:rPr lang="en-US" sz="2400" dirty="0">
                  <a:solidFill>
                    <a:srgbClr val="C00000"/>
                  </a:solidFill>
                </a:rPr>
                <a:t>macro</a:t>
              </a:r>
              <a:r>
                <a:rPr lang="en-US" sz="2400" dirty="0"/>
                <a:t>( </a:t>
              </a:r>
              <a:r>
                <a:rPr lang="en-US" sz="2400" dirty="0" err="1"/>
                <a:t>snear</a:t>
              </a:r>
              <a:r>
                <a:rPr lang="en-US" sz="2400" dirty="0"/>
                <a:t>, 7, </a:t>
              </a:r>
              <a:r>
                <a:rPr lang="en-US" sz="2400" dirty="0">
                  <a:solidFill>
                    <a:srgbClr val="C00000"/>
                  </a:solidFill>
                </a:rPr>
                <a:t>negate</a:t>
              </a:r>
              <a:r>
                <a:rPr lang="en-US" sz="2400" dirty="0"/>
                <a:t>( show </a:t>
              </a:r>
              <a:r>
                <a:rPr lang="en-US" sz="2400" dirty="0">
                  <a:solidFill>
                    <a:srgbClr val="0070C0"/>
                  </a:solidFill>
                </a:rPr>
                <a:t>or</a:t>
              </a:r>
              <a:r>
                <a:rPr lang="en-US" sz="2400" dirty="0"/>
                <a:t> receive </a:t>
              </a:r>
              <a:r>
                <a:rPr lang="en-US" sz="2400" dirty="0">
                  <a:solidFill>
                    <a:srgbClr val="0070C0"/>
                  </a:solidFill>
                </a:rPr>
                <a:t>or</a:t>
              </a:r>
              <a:r>
                <a:rPr lang="en-US" sz="2400" dirty="0"/>
                <a:t> display ), monitor </a:t>
              </a:r>
              <a:r>
                <a:rPr lang="en-US" sz="2400" dirty="0">
                  <a:solidFill>
                    <a:srgbClr val="0070C0"/>
                  </a:solidFill>
                </a:rPr>
                <a:t>or</a:t>
              </a:r>
              <a:r>
                <a:rPr lang="en-US" sz="2400" dirty="0"/>
                <a:t> screen </a:t>
              </a:r>
              <a:r>
                <a:rPr lang="en-US" dirty="0"/>
                <a:t>)</a:t>
              </a:r>
            </a:p>
          </p:txBody>
        </p:sp>
        <p:sp>
          <p:nvSpPr>
            <p:cNvPr id="3" name="Curved Right Arrow 2"/>
            <p:cNvSpPr/>
            <p:nvPr/>
          </p:nvSpPr>
          <p:spPr>
            <a:xfrm>
              <a:off x="1524000" y="3810000"/>
              <a:ext cx="685800" cy="609600"/>
            </a:xfrm>
            <a:prstGeom prst="curvedRightArrow">
              <a:avLst>
                <a:gd name="adj1" fmla="val 1496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p:cNvGrpSpPr/>
          <p:nvPr/>
        </p:nvGrpSpPr>
        <p:grpSpPr>
          <a:xfrm>
            <a:off x="762002" y="1219200"/>
            <a:ext cx="817304" cy="3810000"/>
            <a:chOff x="609602" y="1219200"/>
            <a:chExt cx="817304" cy="3810000"/>
          </a:xfrm>
        </p:grpSpPr>
        <p:sp>
          <p:nvSpPr>
            <p:cNvPr id="5" name="TextBox 4"/>
            <p:cNvSpPr txBox="1"/>
            <p:nvPr/>
          </p:nvSpPr>
          <p:spPr>
            <a:xfrm rot="16200000">
              <a:off x="207312" y="2916889"/>
              <a:ext cx="1173911" cy="369332"/>
            </a:xfrm>
            <a:prstGeom prst="rect">
              <a:avLst/>
            </a:prstGeom>
            <a:noFill/>
            <a:ln>
              <a:solidFill>
                <a:srgbClr val="67A8C5"/>
              </a:solidFill>
            </a:ln>
          </p:spPr>
          <p:txBody>
            <a:bodyPr wrap="none" rtlCol="0">
              <a:spAutoFit/>
            </a:bodyPr>
            <a:lstStyle/>
            <a:p>
              <a:r>
                <a:rPr lang="en-US" dirty="0"/>
                <a:t>Categories</a:t>
              </a:r>
            </a:p>
          </p:txBody>
        </p:sp>
        <p:sp>
          <p:nvSpPr>
            <p:cNvPr id="6" name="Left Brace 5"/>
            <p:cNvSpPr/>
            <p:nvPr/>
          </p:nvSpPr>
          <p:spPr>
            <a:xfrm>
              <a:off x="1143000" y="1219200"/>
              <a:ext cx="283906" cy="381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105401" y="4800602"/>
            <a:ext cx="5257800" cy="813724"/>
            <a:chOff x="4953001" y="4800602"/>
            <a:chExt cx="5257800" cy="813724"/>
          </a:xfrm>
        </p:grpSpPr>
        <p:sp>
          <p:nvSpPr>
            <p:cNvPr id="8" name="TextBox 7"/>
            <p:cNvSpPr txBox="1"/>
            <p:nvPr/>
          </p:nvSpPr>
          <p:spPr>
            <a:xfrm>
              <a:off x="7162800" y="5244994"/>
              <a:ext cx="915635" cy="369332"/>
            </a:xfrm>
            <a:prstGeom prst="rect">
              <a:avLst/>
            </a:prstGeom>
            <a:noFill/>
            <a:ln>
              <a:solidFill>
                <a:srgbClr val="67A8C5"/>
              </a:solidFill>
            </a:ln>
          </p:spPr>
          <p:txBody>
            <a:bodyPr wrap="none" rtlCol="0">
              <a:spAutoFit/>
            </a:bodyPr>
            <a:lstStyle/>
            <a:p>
              <a:r>
                <a:rPr lang="en-US" dirty="0"/>
                <a:t>Queries</a:t>
              </a:r>
            </a:p>
          </p:txBody>
        </p:sp>
        <p:sp>
          <p:nvSpPr>
            <p:cNvPr id="9" name="Right Brace 8"/>
            <p:cNvSpPr/>
            <p:nvPr/>
          </p:nvSpPr>
          <p:spPr>
            <a:xfrm rot="5400000">
              <a:off x="7419772" y="2333831"/>
              <a:ext cx="324257" cy="525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5470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Taxonomy Results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119" y="1219200"/>
            <a:ext cx="8839481" cy="5503319"/>
          </a:xfrm>
          <a:ln>
            <a:solidFill>
              <a:schemeClr val="tx1"/>
            </a:solidFill>
          </a:ln>
        </p:spPr>
      </p:pic>
    </p:spTree>
    <p:extLst>
      <p:ext uri="{BB962C8B-B14F-4D97-AF65-F5344CB8AC3E}">
        <p14:creationId xmlns:p14="http://schemas.microsoft.com/office/powerpoint/2010/main" val="73868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515600" cy="4351338"/>
          </a:xfrm>
        </p:spPr>
        <p:txBody>
          <a:bodyPr/>
          <a:lstStyle/>
          <a:p>
            <a:r>
              <a:rPr lang="en-US" dirty="0"/>
              <a:t>PolyAnalyst™ offers:</a:t>
            </a:r>
          </a:p>
          <a:p>
            <a:pPr lvl="1"/>
            <a:r>
              <a:rPr lang="en-US" dirty="0"/>
              <a:t>Advanced text analysis capabilities</a:t>
            </a:r>
          </a:p>
          <a:p>
            <a:pPr lvl="1"/>
            <a:r>
              <a:rPr lang="en-US" dirty="0"/>
              <a:t>Integrated analysis of textual and structured data</a:t>
            </a:r>
          </a:p>
          <a:p>
            <a:pPr lvl="1"/>
            <a:r>
              <a:rPr lang="en-US" dirty="0"/>
              <a:t>Visual development of multi-step data analysis scenarios</a:t>
            </a:r>
          </a:p>
          <a:p>
            <a:pPr lvl="1"/>
            <a:r>
              <a:rPr lang="en-US" dirty="0"/>
              <a:t>Convenient visualization and interactivity capabilities</a:t>
            </a:r>
          </a:p>
          <a:p>
            <a:pPr lvl="1"/>
            <a:r>
              <a:rPr lang="en-US" dirty="0"/>
              <a:t>Simple generation of custom graphical reports</a:t>
            </a:r>
          </a:p>
          <a:p>
            <a:pPr marL="0" indent="0">
              <a:buNone/>
            </a:pPr>
            <a:endParaRPr lang="en-US" dirty="0"/>
          </a:p>
        </p:txBody>
      </p:sp>
      <p:sp>
        <p:nvSpPr>
          <p:cNvPr id="4" name="Title 1"/>
          <p:cNvSpPr>
            <a:spLocks noGrp="1"/>
          </p:cNvSpPr>
          <p:nvPr>
            <p:ph type="title"/>
          </p:nvPr>
        </p:nvSpPr>
        <p:spPr>
          <a:xfrm>
            <a:off x="0" y="0"/>
            <a:ext cx="12344400" cy="914400"/>
          </a:xfrm>
        </p:spPr>
        <p:txBody>
          <a:bodyPr>
            <a:normAutofit/>
          </a:bodyPr>
          <a:lstStyle/>
          <a:p>
            <a:pPr algn="ctr"/>
            <a:r>
              <a:rPr lang="en-US" sz="4800" dirty="0">
                <a:solidFill>
                  <a:schemeClr val="bg1"/>
                </a:solidFill>
              </a:rPr>
              <a:t>The Analytical Tool Used</a:t>
            </a:r>
          </a:p>
        </p:txBody>
      </p:sp>
      <p:grpSp>
        <p:nvGrpSpPr>
          <p:cNvPr id="6" name="Group 5"/>
          <p:cNvGrpSpPr/>
          <p:nvPr/>
        </p:nvGrpSpPr>
        <p:grpSpPr>
          <a:xfrm>
            <a:off x="1714040" y="4163632"/>
            <a:ext cx="7810959" cy="2389568"/>
            <a:chOff x="1674812" y="4208456"/>
            <a:chExt cx="7810959" cy="2389568"/>
          </a:xfrm>
        </p:grpSpPr>
        <p:pic>
          <p:nvPicPr>
            <p:cNvPr id="7" name="Picture 16" descr="PA subro flow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812" y="4241296"/>
              <a:ext cx="3276600" cy="2356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ight Arrow 7"/>
            <p:cNvSpPr/>
            <p:nvPr/>
          </p:nvSpPr>
          <p:spPr>
            <a:xfrm>
              <a:off x="5217882" y="5088199"/>
              <a:ext cx="685800" cy="55630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153" y="4208456"/>
              <a:ext cx="3315618" cy="2315795"/>
            </a:xfrm>
            <a:prstGeom prst="rect">
              <a:avLst/>
            </a:prstGeom>
            <a:ln>
              <a:solidFill>
                <a:schemeClr val="tx1"/>
              </a:solidFill>
            </a:ln>
          </p:spPr>
        </p:pic>
      </p:grpSp>
    </p:spTree>
    <p:extLst>
      <p:ext uri="{BB962C8B-B14F-4D97-AF65-F5344CB8AC3E}">
        <p14:creationId xmlns:p14="http://schemas.microsoft.com/office/powerpoint/2010/main" val="189083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3704"/>
          <a:stretch/>
        </p:blipFill>
        <p:spPr>
          <a:xfrm>
            <a:off x="-1" y="0"/>
            <a:ext cx="12192001" cy="6858000"/>
          </a:xfrm>
          <a:prstGeom prst="rect">
            <a:avLst/>
          </a:prstGeom>
        </p:spPr>
      </p:pic>
      <p:sp>
        <p:nvSpPr>
          <p:cNvPr id="10" name="TextBox 7"/>
          <p:cNvSpPr txBox="1"/>
          <p:nvPr/>
        </p:nvSpPr>
        <p:spPr>
          <a:xfrm>
            <a:off x="0" y="2971800"/>
            <a:ext cx="12192000" cy="1100436"/>
          </a:xfrm>
          <a:prstGeom prst="rect">
            <a:avLst/>
          </a:prstGeom>
          <a:solidFill>
            <a:schemeClr val="bg1">
              <a:lumMod val="50000"/>
            </a:schemeClr>
          </a:solid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i="1" dirty="0">
                <a:solidFill>
                  <a:schemeClr val="bg1">
                    <a:lumMod val="95000"/>
                  </a:schemeClr>
                </a:solidFill>
                <a:latin typeface="+mj-lt"/>
              </a:rPr>
              <a:t>Case Study: </a:t>
            </a:r>
            <a:r>
              <a:rPr lang="en-US" sz="5400" dirty="0"/>
              <a:t>Voice of Customer Data</a:t>
            </a:r>
            <a:endParaRPr lang="en-US" sz="5400" b="1" dirty="0">
              <a:solidFill>
                <a:schemeClr val="bg1">
                  <a:lumMod val="95000"/>
                </a:schemeClr>
              </a:solidFill>
              <a:latin typeface="+mj-lt"/>
            </a:endParaRPr>
          </a:p>
        </p:txBody>
      </p:sp>
    </p:spTree>
    <p:extLst>
      <p:ext uri="{BB962C8B-B14F-4D97-AF65-F5344CB8AC3E}">
        <p14:creationId xmlns:p14="http://schemas.microsoft.com/office/powerpoint/2010/main" val="129908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Goals and techniques of text mining</a:t>
            </a:r>
          </a:p>
          <a:p>
            <a:r>
              <a:rPr lang="en-US" i="1" dirty="0"/>
              <a:t>Case study 1: </a:t>
            </a:r>
            <a:r>
              <a:rPr lang="en-US" dirty="0"/>
              <a:t>Voice of Customer – restaurant example</a:t>
            </a:r>
          </a:p>
          <a:p>
            <a:r>
              <a:rPr lang="en-US" i="1" dirty="0"/>
              <a:t>Case study 2: </a:t>
            </a:r>
            <a:r>
              <a:rPr lang="en-US" dirty="0"/>
              <a:t>Internal Service Desk example</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Overview</a:t>
            </a:r>
          </a:p>
        </p:txBody>
      </p:sp>
    </p:spTree>
    <p:extLst>
      <p:ext uri="{BB962C8B-B14F-4D97-AF65-F5344CB8AC3E}">
        <p14:creationId xmlns:p14="http://schemas.microsoft.com/office/powerpoint/2010/main" val="64455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2,604,377 responses collected from a Voice of Customer website consisting of structured and unstructured data from December 2013 to June 2015</a:t>
            </a:r>
          </a:p>
          <a:p>
            <a:pPr lvl="1"/>
            <a:r>
              <a:rPr lang="en-US" dirty="0"/>
              <a:t>Structured data fields consist of </a:t>
            </a:r>
          </a:p>
          <a:p>
            <a:pPr lvl="2"/>
            <a:r>
              <a:rPr lang="en-US" dirty="0"/>
              <a:t>Overall Satisfaction</a:t>
            </a:r>
          </a:p>
          <a:p>
            <a:pPr lvl="2"/>
            <a:r>
              <a:rPr lang="en-US" dirty="0"/>
              <a:t>Recommend to a Friend </a:t>
            </a:r>
          </a:p>
          <a:p>
            <a:pPr lvl="2"/>
            <a:r>
              <a:rPr lang="en-US" dirty="0"/>
              <a:t>Service metrics associated with a quick service restaurant experience</a:t>
            </a:r>
          </a:p>
          <a:p>
            <a:pPr lvl="1"/>
            <a:r>
              <a:rPr lang="en-US" dirty="0"/>
              <a:t>Unstructured data consisted of responses from an open comment field</a:t>
            </a:r>
          </a:p>
          <a:p>
            <a:pPr lvl="1"/>
            <a:r>
              <a:rPr lang="en-US" dirty="0"/>
              <a:t>Website for responses was printed on the receipts with a chance to win a weekly drawing</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Case Study – Voice of Customer Data</a:t>
            </a:r>
          </a:p>
        </p:txBody>
      </p:sp>
    </p:spTree>
    <p:extLst>
      <p:ext uri="{BB962C8B-B14F-4D97-AF65-F5344CB8AC3E}">
        <p14:creationId xmlns:p14="http://schemas.microsoft.com/office/powerpoint/2010/main" val="360977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One year of historical data was used to build and train the algorithms for the taxonomy</a:t>
            </a:r>
            <a:endParaRPr lang="en-US" sz="2000" dirty="0"/>
          </a:p>
          <a:p>
            <a:pPr lvl="1"/>
            <a:r>
              <a:rPr lang="en-US" sz="2000" dirty="0"/>
              <a:t>Broad topic categories were constructed to align with KPI’s measured in the structured data</a:t>
            </a:r>
          </a:p>
          <a:p>
            <a:pPr lvl="1"/>
            <a:r>
              <a:rPr lang="en-US" sz="2000" dirty="0"/>
              <a:t>Taxonomy refined through inspection and SME input</a:t>
            </a:r>
          </a:p>
          <a:p>
            <a:pPr lvl="1"/>
            <a:r>
              <a:rPr lang="en-US" sz="2000" dirty="0"/>
              <a:t>Data set was scored with 2 additional new variables; broad category and specific issue/term</a:t>
            </a:r>
          </a:p>
          <a:p>
            <a:pPr lvl="1"/>
            <a:r>
              <a:rPr lang="en-US" sz="2000" dirty="0"/>
              <a:t>Due to the length of the comments many responses were assigned to multiple broad and specific issue categories</a:t>
            </a:r>
          </a:p>
          <a:p>
            <a:r>
              <a:rPr lang="en-US" sz="2400" dirty="0"/>
              <a:t>Data was also passed through a sentiment engine and scored as positive or negative</a:t>
            </a:r>
          </a:p>
          <a:p>
            <a:pPr lvl="1"/>
            <a:r>
              <a:rPr lang="en-US" sz="2000" dirty="0"/>
              <a:t>Additional variable created for sentiment rating </a:t>
            </a:r>
          </a:p>
        </p:txBody>
      </p:sp>
      <p:sp>
        <p:nvSpPr>
          <p:cNvPr id="4" name="Title 1"/>
          <p:cNvSpPr>
            <a:spLocks noGrp="1"/>
          </p:cNvSpPr>
          <p:nvPr>
            <p:ph type="title"/>
          </p:nvPr>
        </p:nvSpPr>
        <p:spPr>
          <a:xfrm>
            <a:off x="0" y="0"/>
            <a:ext cx="12192000" cy="914400"/>
          </a:xfrm>
        </p:spPr>
        <p:txBody>
          <a:bodyPr>
            <a:noAutofit/>
          </a:bodyPr>
          <a:lstStyle/>
          <a:p>
            <a:pPr algn="ctr"/>
            <a:r>
              <a:rPr lang="en-US" dirty="0">
                <a:solidFill>
                  <a:schemeClr val="bg1"/>
                </a:solidFill>
              </a:rPr>
              <a:t>Building the Taxonomy and Scoring for Sentiment</a:t>
            </a:r>
            <a:endParaRPr lang="en-US" b="1" dirty="0">
              <a:solidFill>
                <a:schemeClr val="bg1"/>
              </a:solidFill>
            </a:endParaRPr>
          </a:p>
        </p:txBody>
      </p:sp>
    </p:spTree>
    <p:extLst>
      <p:ext uri="{BB962C8B-B14F-4D97-AF65-F5344CB8AC3E}">
        <p14:creationId xmlns:p14="http://schemas.microsoft.com/office/powerpoint/2010/main" val="354680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Broad Categories for Restaurant Taxonomy</a:t>
            </a:r>
            <a:endParaRPr lang="en-US" sz="4800" b="1" dirty="0">
              <a:solidFill>
                <a:schemeClr val="bg1"/>
              </a:solidFill>
            </a:endParaRPr>
          </a:p>
        </p:txBody>
      </p:sp>
      <p:pic>
        <p:nvPicPr>
          <p:cNvPr id="5"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840"/>
          <a:stretch/>
        </p:blipFill>
        <p:spPr>
          <a:xfrm>
            <a:off x="1600200" y="1143000"/>
            <a:ext cx="8991600" cy="5607919"/>
          </a:xfrm>
        </p:spPr>
      </p:pic>
      <p:sp>
        <p:nvSpPr>
          <p:cNvPr id="2" name="TextBox 1"/>
          <p:cNvSpPr txBox="1"/>
          <p:nvPr/>
        </p:nvSpPr>
        <p:spPr>
          <a:xfrm>
            <a:off x="1283109" y="1292520"/>
            <a:ext cx="1066800" cy="369332"/>
          </a:xfrm>
          <a:prstGeom prst="rect">
            <a:avLst/>
          </a:prstGeom>
          <a:solidFill>
            <a:schemeClr val="bg1"/>
          </a:solidFill>
        </p:spPr>
        <p:txBody>
          <a:bodyPr wrap="square" rtlCol="0">
            <a:spAutoFit/>
          </a:bodyPr>
          <a:lstStyle/>
          <a:p>
            <a:pPr algn="r"/>
            <a:r>
              <a:rPr lang="en-US" b="1" dirty="0"/>
              <a:t>Service</a:t>
            </a:r>
          </a:p>
        </p:txBody>
      </p:sp>
      <p:sp>
        <p:nvSpPr>
          <p:cNvPr id="6" name="TextBox 5"/>
          <p:cNvSpPr txBox="1"/>
          <p:nvPr/>
        </p:nvSpPr>
        <p:spPr>
          <a:xfrm>
            <a:off x="1511709" y="1671481"/>
            <a:ext cx="838200" cy="369332"/>
          </a:xfrm>
          <a:prstGeom prst="rect">
            <a:avLst/>
          </a:prstGeom>
          <a:solidFill>
            <a:schemeClr val="bg1"/>
          </a:solidFill>
        </p:spPr>
        <p:txBody>
          <a:bodyPr wrap="square" rtlCol="0">
            <a:spAutoFit/>
          </a:bodyPr>
          <a:lstStyle/>
          <a:p>
            <a:pPr algn="r"/>
            <a:r>
              <a:rPr lang="en-US" b="1" dirty="0"/>
              <a:t>Staff</a:t>
            </a:r>
          </a:p>
        </p:txBody>
      </p:sp>
      <p:sp>
        <p:nvSpPr>
          <p:cNvPr id="7" name="TextBox 6"/>
          <p:cNvSpPr txBox="1"/>
          <p:nvPr/>
        </p:nvSpPr>
        <p:spPr>
          <a:xfrm>
            <a:off x="1084989" y="2104800"/>
            <a:ext cx="1295400" cy="369332"/>
          </a:xfrm>
          <a:prstGeom prst="rect">
            <a:avLst/>
          </a:prstGeom>
          <a:solidFill>
            <a:schemeClr val="bg1"/>
          </a:solidFill>
        </p:spPr>
        <p:txBody>
          <a:bodyPr wrap="square" rtlCol="0">
            <a:spAutoFit/>
          </a:bodyPr>
          <a:lstStyle/>
          <a:p>
            <a:pPr algn="r"/>
            <a:r>
              <a:rPr lang="en-US" b="1" dirty="0"/>
              <a:t>Product</a:t>
            </a:r>
          </a:p>
        </p:txBody>
      </p:sp>
      <p:sp>
        <p:nvSpPr>
          <p:cNvPr id="8" name="TextBox 7"/>
          <p:cNvSpPr txBox="1"/>
          <p:nvPr/>
        </p:nvSpPr>
        <p:spPr>
          <a:xfrm>
            <a:off x="76200" y="2525760"/>
            <a:ext cx="2273709" cy="369332"/>
          </a:xfrm>
          <a:prstGeom prst="rect">
            <a:avLst/>
          </a:prstGeom>
          <a:solidFill>
            <a:schemeClr val="bg1"/>
          </a:solidFill>
        </p:spPr>
        <p:txBody>
          <a:bodyPr wrap="square" rtlCol="0">
            <a:spAutoFit/>
          </a:bodyPr>
          <a:lstStyle/>
          <a:p>
            <a:pPr algn="r"/>
            <a:r>
              <a:rPr lang="en-US" b="1" dirty="0"/>
              <a:t>Everything is fine</a:t>
            </a:r>
          </a:p>
        </p:txBody>
      </p:sp>
      <p:sp>
        <p:nvSpPr>
          <p:cNvPr id="9" name="TextBox 8"/>
          <p:cNvSpPr txBox="1"/>
          <p:nvPr/>
        </p:nvSpPr>
        <p:spPr>
          <a:xfrm>
            <a:off x="1054509" y="2917080"/>
            <a:ext cx="1295400" cy="369332"/>
          </a:xfrm>
          <a:prstGeom prst="rect">
            <a:avLst/>
          </a:prstGeom>
          <a:solidFill>
            <a:schemeClr val="bg1"/>
          </a:solidFill>
        </p:spPr>
        <p:txBody>
          <a:bodyPr wrap="square" rtlCol="0">
            <a:spAutoFit/>
          </a:bodyPr>
          <a:lstStyle/>
          <a:p>
            <a:pPr algn="r"/>
            <a:r>
              <a:rPr lang="en-US" b="1" dirty="0"/>
              <a:t>Other</a:t>
            </a:r>
          </a:p>
        </p:txBody>
      </p:sp>
      <p:sp>
        <p:nvSpPr>
          <p:cNvPr id="10" name="TextBox 9"/>
          <p:cNvSpPr txBox="1"/>
          <p:nvPr/>
        </p:nvSpPr>
        <p:spPr>
          <a:xfrm>
            <a:off x="1080552" y="3310465"/>
            <a:ext cx="1295400" cy="369332"/>
          </a:xfrm>
          <a:prstGeom prst="rect">
            <a:avLst/>
          </a:prstGeom>
          <a:solidFill>
            <a:schemeClr val="bg1"/>
          </a:solidFill>
        </p:spPr>
        <p:txBody>
          <a:bodyPr wrap="square" rtlCol="0">
            <a:spAutoFit/>
          </a:bodyPr>
          <a:lstStyle/>
          <a:p>
            <a:pPr algn="r"/>
            <a:r>
              <a:rPr lang="en-US" b="1" dirty="0"/>
              <a:t>Facilities</a:t>
            </a:r>
          </a:p>
        </p:txBody>
      </p:sp>
      <p:sp>
        <p:nvSpPr>
          <p:cNvPr id="11" name="TextBox 10"/>
          <p:cNvSpPr txBox="1"/>
          <p:nvPr/>
        </p:nvSpPr>
        <p:spPr>
          <a:xfrm>
            <a:off x="762000" y="3723717"/>
            <a:ext cx="1613952" cy="369332"/>
          </a:xfrm>
          <a:prstGeom prst="rect">
            <a:avLst/>
          </a:prstGeom>
          <a:solidFill>
            <a:schemeClr val="bg1"/>
          </a:solidFill>
        </p:spPr>
        <p:txBody>
          <a:bodyPr wrap="square" rtlCol="0">
            <a:spAutoFit/>
          </a:bodyPr>
          <a:lstStyle/>
          <a:p>
            <a:pPr algn="r"/>
            <a:r>
              <a:rPr lang="en-US" b="1" dirty="0"/>
              <a:t>Suggestions</a:t>
            </a:r>
          </a:p>
        </p:txBody>
      </p:sp>
      <p:sp>
        <p:nvSpPr>
          <p:cNvPr id="12" name="TextBox 11"/>
          <p:cNvSpPr txBox="1"/>
          <p:nvPr/>
        </p:nvSpPr>
        <p:spPr>
          <a:xfrm>
            <a:off x="769620" y="4098869"/>
            <a:ext cx="1613952" cy="369332"/>
          </a:xfrm>
          <a:prstGeom prst="rect">
            <a:avLst/>
          </a:prstGeom>
          <a:solidFill>
            <a:schemeClr val="bg1"/>
          </a:solidFill>
        </p:spPr>
        <p:txBody>
          <a:bodyPr wrap="square" rtlCol="0">
            <a:spAutoFit/>
          </a:bodyPr>
          <a:lstStyle/>
          <a:p>
            <a:pPr algn="r"/>
            <a:r>
              <a:rPr lang="en-US" b="1" dirty="0"/>
              <a:t>Pricing</a:t>
            </a:r>
          </a:p>
        </p:txBody>
      </p:sp>
      <p:sp>
        <p:nvSpPr>
          <p:cNvPr id="13" name="TextBox 12"/>
          <p:cNvSpPr txBox="1"/>
          <p:nvPr/>
        </p:nvSpPr>
        <p:spPr>
          <a:xfrm>
            <a:off x="751197" y="4502702"/>
            <a:ext cx="1613952" cy="369332"/>
          </a:xfrm>
          <a:prstGeom prst="rect">
            <a:avLst/>
          </a:prstGeom>
          <a:solidFill>
            <a:schemeClr val="bg1"/>
          </a:solidFill>
        </p:spPr>
        <p:txBody>
          <a:bodyPr wrap="square" rtlCol="0">
            <a:spAutoFit/>
          </a:bodyPr>
          <a:lstStyle/>
          <a:p>
            <a:pPr algn="r"/>
            <a:r>
              <a:rPr lang="en-US" b="1" dirty="0"/>
              <a:t>Marketing</a:t>
            </a:r>
          </a:p>
        </p:txBody>
      </p:sp>
      <p:sp>
        <p:nvSpPr>
          <p:cNvPr id="14" name="TextBox 13"/>
          <p:cNvSpPr txBox="1"/>
          <p:nvPr/>
        </p:nvSpPr>
        <p:spPr>
          <a:xfrm>
            <a:off x="381000" y="4906535"/>
            <a:ext cx="1981931" cy="369332"/>
          </a:xfrm>
          <a:prstGeom prst="rect">
            <a:avLst/>
          </a:prstGeom>
          <a:solidFill>
            <a:schemeClr val="bg1"/>
          </a:solidFill>
        </p:spPr>
        <p:txBody>
          <a:bodyPr wrap="square" rtlCol="0">
            <a:spAutoFit/>
          </a:bodyPr>
          <a:lstStyle/>
          <a:p>
            <a:pPr algn="r"/>
            <a:r>
              <a:rPr lang="en-US" b="1" dirty="0"/>
              <a:t>Sensitive Issues</a:t>
            </a:r>
          </a:p>
        </p:txBody>
      </p:sp>
      <p:sp>
        <p:nvSpPr>
          <p:cNvPr id="15" name="TextBox 14"/>
          <p:cNvSpPr txBox="1"/>
          <p:nvPr/>
        </p:nvSpPr>
        <p:spPr>
          <a:xfrm>
            <a:off x="76199" y="5315938"/>
            <a:ext cx="2307373" cy="369332"/>
          </a:xfrm>
          <a:prstGeom prst="rect">
            <a:avLst/>
          </a:prstGeom>
          <a:solidFill>
            <a:schemeClr val="bg1"/>
          </a:solidFill>
        </p:spPr>
        <p:txBody>
          <a:bodyPr wrap="square" rtlCol="0">
            <a:spAutoFit/>
          </a:bodyPr>
          <a:lstStyle/>
          <a:p>
            <a:pPr algn="r"/>
            <a:r>
              <a:rPr lang="en-US" b="1" dirty="0"/>
              <a:t>Horrible Experience</a:t>
            </a:r>
          </a:p>
        </p:txBody>
      </p:sp>
      <p:sp>
        <p:nvSpPr>
          <p:cNvPr id="16" name="TextBox 15"/>
          <p:cNvSpPr txBox="1"/>
          <p:nvPr/>
        </p:nvSpPr>
        <p:spPr>
          <a:xfrm>
            <a:off x="55558" y="5686387"/>
            <a:ext cx="2307373" cy="369332"/>
          </a:xfrm>
          <a:prstGeom prst="rect">
            <a:avLst/>
          </a:prstGeom>
          <a:solidFill>
            <a:schemeClr val="bg1"/>
          </a:solidFill>
        </p:spPr>
        <p:txBody>
          <a:bodyPr wrap="square" rtlCol="0">
            <a:spAutoFit/>
          </a:bodyPr>
          <a:lstStyle/>
          <a:p>
            <a:pPr algn="r"/>
            <a:r>
              <a:rPr lang="en-US" b="1" dirty="0"/>
              <a:t>Inquiry</a:t>
            </a:r>
          </a:p>
        </p:txBody>
      </p:sp>
      <p:sp>
        <p:nvSpPr>
          <p:cNvPr id="17" name="TextBox 16"/>
          <p:cNvSpPr txBox="1"/>
          <p:nvPr/>
        </p:nvSpPr>
        <p:spPr>
          <a:xfrm>
            <a:off x="65878" y="6056836"/>
            <a:ext cx="2307373" cy="369332"/>
          </a:xfrm>
          <a:prstGeom prst="rect">
            <a:avLst/>
          </a:prstGeom>
          <a:solidFill>
            <a:schemeClr val="bg1"/>
          </a:solidFill>
        </p:spPr>
        <p:txBody>
          <a:bodyPr wrap="square" rtlCol="0">
            <a:spAutoFit/>
          </a:bodyPr>
          <a:lstStyle/>
          <a:p>
            <a:pPr algn="r"/>
            <a:r>
              <a:rPr lang="en-US" b="1" dirty="0"/>
              <a:t>Others</a:t>
            </a:r>
          </a:p>
        </p:txBody>
      </p:sp>
    </p:spTree>
    <p:extLst>
      <p:ext uri="{BB962C8B-B14F-4D97-AF65-F5344CB8AC3E}">
        <p14:creationId xmlns:p14="http://schemas.microsoft.com/office/powerpoint/2010/main" val="170866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Overall Satisfaction Ratings for </a:t>
            </a:r>
            <a:r>
              <a:rPr lang="en-US" sz="4800" i="1" dirty="0">
                <a:solidFill>
                  <a:schemeClr val="bg1"/>
                </a:solidFill>
              </a:rPr>
              <a:t>Service</a:t>
            </a:r>
            <a:endParaRPr lang="en-US" sz="4800" b="1" i="1" dirty="0">
              <a:solidFill>
                <a:schemeClr val="bg1"/>
              </a:solidFill>
            </a:endParaRPr>
          </a:p>
        </p:txBody>
      </p:sp>
      <p:pic>
        <p:nvPicPr>
          <p:cNvPr id="5"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780" y="1216170"/>
            <a:ext cx="7237220" cy="4920734"/>
          </a:xfrm>
        </p:spPr>
      </p:pic>
      <p:sp>
        <p:nvSpPr>
          <p:cNvPr id="6" name="TextBox 5"/>
          <p:cNvSpPr txBox="1"/>
          <p:nvPr/>
        </p:nvSpPr>
        <p:spPr>
          <a:xfrm>
            <a:off x="5335780" y="6254008"/>
            <a:ext cx="1540806" cy="369332"/>
          </a:xfrm>
          <a:prstGeom prst="rect">
            <a:avLst/>
          </a:prstGeom>
          <a:noFill/>
          <a:ln>
            <a:solidFill>
              <a:srgbClr val="C00000"/>
            </a:solidFill>
          </a:ln>
        </p:spPr>
        <p:txBody>
          <a:bodyPr wrap="none" rtlCol="0" anchor="ctr" anchorCtr="1">
            <a:spAutoFit/>
          </a:bodyPr>
          <a:lstStyle/>
          <a:p>
            <a:r>
              <a:rPr lang="en-US" dirty="0"/>
              <a:t>83% Satisfied</a:t>
            </a:r>
          </a:p>
        </p:txBody>
      </p:sp>
      <p:sp>
        <p:nvSpPr>
          <p:cNvPr id="7" name="TextBox 6"/>
          <p:cNvSpPr txBox="1"/>
          <p:nvPr/>
        </p:nvSpPr>
        <p:spPr>
          <a:xfrm rot="16200000">
            <a:off x="690922" y="3267012"/>
            <a:ext cx="2576090" cy="461665"/>
          </a:xfrm>
          <a:prstGeom prst="rect">
            <a:avLst/>
          </a:prstGeom>
          <a:noFill/>
        </p:spPr>
        <p:txBody>
          <a:bodyPr wrap="none" rtlCol="0">
            <a:spAutoFit/>
          </a:bodyPr>
          <a:lstStyle/>
          <a:p>
            <a:r>
              <a:rPr lang="en-US" sz="2400" dirty="0"/>
              <a:t>Overall Satisfaction</a:t>
            </a:r>
          </a:p>
        </p:txBody>
      </p:sp>
      <p:sp>
        <p:nvSpPr>
          <p:cNvPr id="2" name="TextBox 1"/>
          <p:cNvSpPr txBox="1"/>
          <p:nvPr/>
        </p:nvSpPr>
        <p:spPr>
          <a:xfrm>
            <a:off x="2516380" y="1676400"/>
            <a:ext cx="379220" cy="3908762"/>
          </a:xfrm>
          <a:prstGeom prst="rect">
            <a:avLst/>
          </a:prstGeom>
          <a:solidFill>
            <a:schemeClr val="bg1"/>
          </a:solidFill>
        </p:spPr>
        <p:txBody>
          <a:bodyPr wrap="square" rtlCol="0">
            <a:spAutoFit/>
          </a:bodyPr>
          <a:lstStyle/>
          <a:p>
            <a:pPr algn="ctr"/>
            <a:r>
              <a:rPr lang="en-US" sz="2000" b="1" dirty="0"/>
              <a:t>1</a:t>
            </a:r>
          </a:p>
          <a:p>
            <a:pPr algn="ctr"/>
            <a:endParaRPr lang="en-US" sz="2000" b="1" dirty="0"/>
          </a:p>
          <a:p>
            <a:pPr algn="ctr"/>
            <a:endParaRPr lang="en-US" sz="2000" b="1" dirty="0"/>
          </a:p>
          <a:p>
            <a:pPr algn="ctr"/>
            <a:r>
              <a:rPr lang="en-US" sz="2000" b="1" dirty="0"/>
              <a:t>2</a:t>
            </a:r>
          </a:p>
          <a:p>
            <a:pPr algn="ctr"/>
            <a:endParaRPr lang="en-US" sz="2000" b="1" dirty="0"/>
          </a:p>
          <a:p>
            <a:pPr algn="ctr"/>
            <a:endParaRPr lang="en-US" sz="1200" b="1" dirty="0"/>
          </a:p>
          <a:p>
            <a:pPr algn="ctr"/>
            <a:r>
              <a:rPr lang="en-US" sz="2000" b="1" dirty="0"/>
              <a:t>3</a:t>
            </a:r>
          </a:p>
          <a:p>
            <a:pPr algn="ctr"/>
            <a:endParaRPr lang="en-US" sz="2000" b="1" dirty="0"/>
          </a:p>
          <a:p>
            <a:pPr algn="ctr"/>
            <a:endParaRPr lang="en-US" sz="2000" b="1" dirty="0"/>
          </a:p>
          <a:p>
            <a:pPr algn="ctr"/>
            <a:r>
              <a:rPr lang="en-US" sz="2000" b="1" dirty="0"/>
              <a:t>4</a:t>
            </a:r>
          </a:p>
          <a:p>
            <a:pPr algn="ctr"/>
            <a:endParaRPr lang="en-US" sz="1600" b="1" dirty="0"/>
          </a:p>
          <a:p>
            <a:pPr algn="ctr"/>
            <a:endParaRPr lang="en-US" sz="2000" b="1" dirty="0"/>
          </a:p>
          <a:p>
            <a:pPr algn="ctr"/>
            <a:r>
              <a:rPr lang="en-US" sz="2000" b="1" dirty="0"/>
              <a:t>5</a:t>
            </a:r>
          </a:p>
        </p:txBody>
      </p:sp>
      <p:sp>
        <p:nvSpPr>
          <p:cNvPr id="3" name="TextBox 2"/>
          <p:cNvSpPr txBox="1"/>
          <p:nvPr/>
        </p:nvSpPr>
        <p:spPr>
          <a:xfrm>
            <a:off x="6106183" y="5998792"/>
            <a:ext cx="523217" cy="215444"/>
          </a:xfrm>
          <a:prstGeom prst="rect">
            <a:avLst/>
          </a:prstGeom>
          <a:solidFill>
            <a:schemeClr val="bg1"/>
          </a:solidFill>
        </p:spPr>
        <p:txBody>
          <a:bodyPr wrap="square" rtlCol="0">
            <a:spAutoFit/>
          </a:bodyPr>
          <a:lstStyle/>
          <a:p>
            <a:r>
              <a:rPr lang="en-US" sz="800" b="1" dirty="0"/>
              <a:t>Count</a:t>
            </a:r>
            <a:endParaRPr lang="en-US" b="1" dirty="0"/>
          </a:p>
        </p:txBody>
      </p:sp>
    </p:spTree>
    <p:extLst>
      <p:ext uri="{BB962C8B-B14F-4D97-AF65-F5344CB8AC3E}">
        <p14:creationId xmlns:p14="http://schemas.microsoft.com/office/powerpoint/2010/main" val="2322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Autofit/>
          </a:bodyPr>
          <a:lstStyle/>
          <a:p>
            <a:pPr algn="ctr"/>
            <a:r>
              <a:rPr lang="en-US" sz="4800" dirty="0">
                <a:solidFill>
                  <a:schemeClr val="bg1"/>
                </a:solidFill>
              </a:rPr>
              <a:t>Sentiment Rating Distribution for </a:t>
            </a:r>
            <a:r>
              <a:rPr lang="en-US" sz="4800" i="1" dirty="0">
                <a:solidFill>
                  <a:schemeClr val="bg1"/>
                </a:solidFill>
              </a:rPr>
              <a:t>Service</a:t>
            </a:r>
            <a:endParaRPr lang="en-US" sz="4800" b="1" i="1" dirty="0">
              <a:solidFill>
                <a:schemeClr val="bg1"/>
              </a:solidFill>
            </a:endParaRPr>
          </a:p>
        </p:txBody>
      </p:sp>
      <p:pic>
        <p:nvPicPr>
          <p:cNvPr id="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1" y="1220199"/>
            <a:ext cx="8077199" cy="5063625"/>
          </a:xfrm>
        </p:spPr>
      </p:pic>
      <p:sp>
        <p:nvSpPr>
          <p:cNvPr id="9" name="TextBox 8"/>
          <p:cNvSpPr txBox="1"/>
          <p:nvPr/>
        </p:nvSpPr>
        <p:spPr>
          <a:xfrm>
            <a:off x="5311589" y="6412468"/>
            <a:ext cx="1470211" cy="369332"/>
          </a:xfrm>
          <a:prstGeom prst="rect">
            <a:avLst/>
          </a:prstGeom>
          <a:noFill/>
          <a:ln>
            <a:solidFill>
              <a:srgbClr val="C00000"/>
            </a:solidFill>
          </a:ln>
        </p:spPr>
        <p:txBody>
          <a:bodyPr wrap="none" rtlCol="0" anchor="ctr" anchorCtr="1">
            <a:spAutoFit/>
          </a:bodyPr>
          <a:lstStyle/>
          <a:p>
            <a:r>
              <a:rPr lang="en-US" dirty="0"/>
              <a:t>88% Positive</a:t>
            </a:r>
          </a:p>
        </p:txBody>
      </p:sp>
      <p:sp>
        <p:nvSpPr>
          <p:cNvPr id="5" name="TextBox 4"/>
          <p:cNvSpPr txBox="1"/>
          <p:nvPr/>
        </p:nvSpPr>
        <p:spPr>
          <a:xfrm rot="16200000">
            <a:off x="688133" y="3336139"/>
            <a:ext cx="2501006" cy="461665"/>
          </a:xfrm>
          <a:prstGeom prst="rect">
            <a:avLst/>
          </a:prstGeom>
          <a:noFill/>
        </p:spPr>
        <p:txBody>
          <a:bodyPr wrap="none" rtlCol="0">
            <a:spAutoFit/>
          </a:bodyPr>
          <a:lstStyle/>
          <a:p>
            <a:r>
              <a:rPr lang="en-US" sz="2400" dirty="0"/>
              <a:t>Sentiment: </a:t>
            </a:r>
            <a:r>
              <a:rPr lang="en-US" sz="2400" i="1" dirty="0"/>
              <a:t>Service</a:t>
            </a:r>
          </a:p>
        </p:txBody>
      </p:sp>
      <p:sp>
        <p:nvSpPr>
          <p:cNvPr id="6" name="TextBox 5"/>
          <p:cNvSpPr txBox="1"/>
          <p:nvPr/>
        </p:nvSpPr>
        <p:spPr>
          <a:xfrm>
            <a:off x="5751983" y="2286000"/>
            <a:ext cx="992833" cy="369332"/>
          </a:xfrm>
          <a:prstGeom prst="rect">
            <a:avLst/>
          </a:prstGeom>
          <a:noFill/>
        </p:spPr>
        <p:txBody>
          <a:bodyPr wrap="square" rtlCol="0">
            <a:spAutoFit/>
          </a:bodyPr>
          <a:lstStyle/>
          <a:p>
            <a:pPr algn="r"/>
            <a:r>
              <a:rPr lang="en-US"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Positive</a:t>
            </a:r>
          </a:p>
        </p:txBody>
      </p:sp>
      <p:sp>
        <p:nvSpPr>
          <p:cNvPr id="2" name="TextBox 1"/>
          <p:cNvSpPr txBox="1"/>
          <p:nvPr/>
        </p:nvSpPr>
        <p:spPr>
          <a:xfrm>
            <a:off x="2209801" y="2362200"/>
            <a:ext cx="380999"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2235201" y="4724400"/>
            <a:ext cx="38099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2656532" y="4632809"/>
            <a:ext cx="1027654" cy="369332"/>
          </a:xfrm>
          <a:prstGeom prst="rect">
            <a:avLst/>
          </a:prstGeom>
          <a:noFill/>
        </p:spPr>
        <p:txBody>
          <a:bodyPr wrap="none" lIns="91440" tIns="45720" rIns="91440" bIns="45720">
            <a:spAutoFit/>
          </a:bodyPr>
          <a:lstStyle/>
          <a:p>
            <a:pPr algn="ctr"/>
            <a:r>
              <a:rPr lang="en-US" b="1" u="sng"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Negative</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2488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000" dirty="0">
                <a:solidFill>
                  <a:schemeClr val="bg1"/>
                </a:solidFill>
              </a:rPr>
              <a:t>Positive Sentiment: Specific Issues for </a:t>
            </a:r>
            <a:r>
              <a:rPr lang="en-US" sz="4000" i="1" dirty="0">
                <a:solidFill>
                  <a:schemeClr val="bg1"/>
                </a:solidFill>
              </a:rPr>
              <a:t>Service</a:t>
            </a:r>
            <a:r>
              <a:rPr lang="en-US" sz="4000" dirty="0">
                <a:solidFill>
                  <a:schemeClr val="bg1"/>
                </a:solidFill>
              </a:rPr>
              <a:t> </a:t>
            </a:r>
            <a:endParaRPr lang="en-US" sz="40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583" y="1249893"/>
            <a:ext cx="8391817" cy="5227107"/>
          </a:xfrm>
        </p:spPr>
      </p:pic>
      <p:sp>
        <p:nvSpPr>
          <p:cNvPr id="6" name="TextBox 5"/>
          <p:cNvSpPr txBox="1"/>
          <p:nvPr/>
        </p:nvSpPr>
        <p:spPr>
          <a:xfrm rot="16200000">
            <a:off x="-749773" y="3373616"/>
            <a:ext cx="2856551" cy="769441"/>
          </a:xfrm>
          <a:prstGeom prst="rect">
            <a:avLst/>
          </a:prstGeom>
          <a:noFill/>
        </p:spPr>
        <p:txBody>
          <a:bodyPr wrap="none" rtlCol="0">
            <a:spAutoFit/>
          </a:bodyPr>
          <a:lstStyle/>
          <a:p>
            <a:pPr algn="ctr"/>
            <a:r>
              <a:rPr lang="en-US" sz="2400" i="1" dirty="0"/>
              <a:t>Service</a:t>
            </a:r>
            <a:r>
              <a:rPr lang="en-US" sz="2400" dirty="0"/>
              <a:t> subcategories</a:t>
            </a:r>
          </a:p>
          <a:p>
            <a:pPr algn="ctr"/>
            <a:r>
              <a:rPr lang="en-US" sz="2000" i="1" dirty="0"/>
              <a:t>Positive Sentiment</a:t>
            </a:r>
          </a:p>
        </p:txBody>
      </p:sp>
      <p:sp>
        <p:nvSpPr>
          <p:cNvPr id="7" name="TextBox 6"/>
          <p:cNvSpPr txBox="1"/>
          <p:nvPr/>
        </p:nvSpPr>
        <p:spPr>
          <a:xfrm>
            <a:off x="1514183" y="1422775"/>
            <a:ext cx="1066800" cy="369332"/>
          </a:xfrm>
          <a:prstGeom prst="rect">
            <a:avLst/>
          </a:prstGeom>
          <a:solidFill>
            <a:schemeClr val="bg1"/>
          </a:solidFill>
        </p:spPr>
        <p:txBody>
          <a:bodyPr wrap="square" rtlCol="0">
            <a:spAutoFit/>
          </a:bodyPr>
          <a:lstStyle/>
          <a:p>
            <a:pPr algn="r"/>
            <a:r>
              <a:rPr lang="en-US" b="1" dirty="0"/>
              <a:t>Friendly</a:t>
            </a:r>
          </a:p>
        </p:txBody>
      </p:sp>
      <p:sp>
        <p:nvSpPr>
          <p:cNvPr id="8" name="TextBox 7"/>
          <p:cNvSpPr txBox="1"/>
          <p:nvPr/>
        </p:nvSpPr>
        <p:spPr>
          <a:xfrm>
            <a:off x="1536196" y="1960729"/>
            <a:ext cx="1066800" cy="369332"/>
          </a:xfrm>
          <a:prstGeom prst="rect">
            <a:avLst/>
          </a:prstGeom>
          <a:solidFill>
            <a:schemeClr val="bg1"/>
          </a:solidFill>
        </p:spPr>
        <p:txBody>
          <a:bodyPr wrap="square" rtlCol="0">
            <a:spAutoFit/>
          </a:bodyPr>
          <a:lstStyle/>
          <a:p>
            <a:pPr algn="r"/>
            <a:r>
              <a:rPr lang="en-US" b="1" dirty="0"/>
              <a:t>Fast</a:t>
            </a:r>
          </a:p>
        </p:txBody>
      </p:sp>
      <p:sp>
        <p:nvSpPr>
          <p:cNvPr id="9" name="TextBox 8"/>
          <p:cNvSpPr txBox="1"/>
          <p:nvPr/>
        </p:nvSpPr>
        <p:spPr>
          <a:xfrm>
            <a:off x="1065312" y="2518332"/>
            <a:ext cx="1537684" cy="369332"/>
          </a:xfrm>
          <a:prstGeom prst="rect">
            <a:avLst/>
          </a:prstGeom>
          <a:solidFill>
            <a:schemeClr val="bg1"/>
          </a:solidFill>
        </p:spPr>
        <p:txBody>
          <a:bodyPr wrap="square" rtlCol="0">
            <a:spAutoFit/>
          </a:bodyPr>
          <a:lstStyle/>
          <a:p>
            <a:pPr algn="r"/>
            <a:r>
              <a:rPr lang="en-US" b="1" dirty="0"/>
              <a:t>Great Service</a:t>
            </a:r>
          </a:p>
        </p:txBody>
      </p:sp>
      <p:sp>
        <p:nvSpPr>
          <p:cNvPr id="10" name="TextBox 9"/>
          <p:cNvSpPr txBox="1"/>
          <p:nvPr/>
        </p:nvSpPr>
        <p:spPr>
          <a:xfrm>
            <a:off x="1065312" y="3068219"/>
            <a:ext cx="1537684" cy="369332"/>
          </a:xfrm>
          <a:prstGeom prst="rect">
            <a:avLst/>
          </a:prstGeom>
          <a:solidFill>
            <a:schemeClr val="bg1"/>
          </a:solidFill>
        </p:spPr>
        <p:txBody>
          <a:bodyPr wrap="square" rtlCol="0">
            <a:spAutoFit/>
          </a:bodyPr>
          <a:lstStyle/>
          <a:p>
            <a:pPr algn="r"/>
            <a:r>
              <a:rPr lang="en-US" b="1" dirty="0"/>
              <a:t>Correct Order</a:t>
            </a:r>
          </a:p>
        </p:txBody>
      </p:sp>
      <p:sp>
        <p:nvSpPr>
          <p:cNvPr id="11" name="TextBox 10"/>
          <p:cNvSpPr txBox="1"/>
          <p:nvPr/>
        </p:nvSpPr>
        <p:spPr>
          <a:xfrm>
            <a:off x="1834754" y="3623821"/>
            <a:ext cx="768242" cy="369332"/>
          </a:xfrm>
          <a:prstGeom prst="rect">
            <a:avLst/>
          </a:prstGeom>
          <a:solidFill>
            <a:schemeClr val="bg1"/>
          </a:solidFill>
        </p:spPr>
        <p:txBody>
          <a:bodyPr wrap="square" rtlCol="0">
            <a:spAutoFit/>
          </a:bodyPr>
          <a:lstStyle/>
          <a:p>
            <a:pPr algn="r"/>
            <a:r>
              <a:rPr lang="en-US" b="1" dirty="0"/>
              <a:t>Polite</a:t>
            </a:r>
          </a:p>
        </p:txBody>
      </p:sp>
      <p:sp>
        <p:nvSpPr>
          <p:cNvPr id="12" name="TextBox 11"/>
          <p:cNvSpPr txBox="1"/>
          <p:nvPr/>
        </p:nvSpPr>
        <p:spPr>
          <a:xfrm>
            <a:off x="1219200" y="4110675"/>
            <a:ext cx="1342492" cy="369332"/>
          </a:xfrm>
          <a:prstGeom prst="rect">
            <a:avLst/>
          </a:prstGeom>
          <a:solidFill>
            <a:schemeClr val="bg1"/>
          </a:solidFill>
        </p:spPr>
        <p:txBody>
          <a:bodyPr wrap="square" rtlCol="0">
            <a:spAutoFit/>
          </a:bodyPr>
          <a:lstStyle/>
          <a:p>
            <a:pPr algn="r"/>
            <a:r>
              <a:rPr lang="en-US" b="1" dirty="0"/>
              <a:t>Welcoming</a:t>
            </a:r>
          </a:p>
        </p:txBody>
      </p:sp>
      <p:sp>
        <p:nvSpPr>
          <p:cNvPr id="13" name="TextBox 12"/>
          <p:cNvSpPr txBox="1"/>
          <p:nvPr/>
        </p:nvSpPr>
        <p:spPr>
          <a:xfrm>
            <a:off x="1065312" y="4631903"/>
            <a:ext cx="1537684" cy="369332"/>
          </a:xfrm>
          <a:prstGeom prst="rect">
            <a:avLst/>
          </a:prstGeom>
          <a:solidFill>
            <a:schemeClr val="bg1"/>
          </a:solidFill>
        </p:spPr>
        <p:txBody>
          <a:bodyPr wrap="square" rtlCol="0">
            <a:spAutoFit/>
          </a:bodyPr>
          <a:lstStyle/>
          <a:p>
            <a:pPr algn="r"/>
            <a:r>
              <a:rPr lang="en-US" b="1" dirty="0"/>
              <a:t>Good Attitude</a:t>
            </a:r>
          </a:p>
        </p:txBody>
      </p:sp>
      <p:sp>
        <p:nvSpPr>
          <p:cNvPr id="14" name="TextBox 13"/>
          <p:cNvSpPr txBox="1"/>
          <p:nvPr/>
        </p:nvSpPr>
        <p:spPr>
          <a:xfrm>
            <a:off x="900442" y="5222038"/>
            <a:ext cx="1688596" cy="369332"/>
          </a:xfrm>
          <a:prstGeom prst="rect">
            <a:avLst/>
          </a:prstGeom>
          <a:solidFill>
            <a:schemeClr val="bg1"/>
          </a:solidFill>
        </p:spPr>
        <p:txBody>
          <a:bodyPr wrap="square" rtlCol="0">
            <a:spAutoFit/>
          </a:bodyPr>
          <a:lstStyle/>
          <a:p>
            <a:pPr algn="r"/>
            <a:r>
              <a:rPr lang="en-US" b="1" dirty="0"/>
              <a:t>Fast Delivery</a:t>
            </a:r>
          </a:p>
        </p:txBody>
      </p:sp>
      <p:sp>
        <p:nvSpPr>
          <p:cNvPr id="15" name="TextBox 14"/>
          <p:cNvSpPr txBox="1"/>
          <p:nvPr/>
        </p:nvSpPr>
        <p:spPr>
          <a:xfrm>
            <a:off x="914400" y="5749891"/>
            <a:ext cx="1688596" cy="369332"/>
          </a:xfrm>
          <a:prstGeom prst="rect">
            <a:avLst/>
          </a:prstGeom>
          <a:solidFill>
            <a:schemeClr val="bg1"/>
          </a:solidFill>
        </p:spPr>
        <p:txBody>
          <a:bodyPr wrap="square" rtlCol="0">
            <a:spAutoFit/>
          </a:bodyPr>
          <a:lstStyle/>
          <a:p>
            <a:pPr algn="r"/>
            <a:r>
              <a:rPr lang="en-US" b="1" dirty="0"/>
              <a:t>Hold the Door</a:t>
            </a:r>
          </a:p>
        </p:txBody>
      </p:sp>
    </p:spTree>
    <p:extLst>
      <p:ext uri="{BB962C8B-B14F-4D97-AF65-F5344CB8AC3E}">
        <p14:creationId xmlns:p14="http://schemas.microsoft.com/office/powerpoint/2010/main" val="38345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Autofit/>
          </a:bodyPr>
          <a:lstStyle/>
          <a:p>
            <a:pPr algn="ctr"/>
            <a:r>
              <a:rPr lang="en-US" sz="4000" dirty="0">
                <a:solidFill>
                  <a:schemeClr val="bg1"/>
                </a:solidFill>
              </a:rPr>
              <a:t>Positive Sentiment: Specific Keywords for </a:t>
            </a:r>
            <a:r>
              <a:rPr lang="en-US" sz="4000" i="1" dirty="0">
                <a:solidFill>
                  <a:schemeClr val="bg1"/>
                </a:solidFill>
              </a:rPr>
              <a:t>Service</a:t>
            </a:r>
            <a:endParaRPr lang="en-US" sz="4000" b="1" i="1" dirty="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9814" b="23977"/>
          <a:stretch/>
        </p:blipFill>
        <p:spPr>
          <a:xfrm>
            <a:off x="1885507" y="1981200"/>
            <a:ext cx="8420986" cy="3657600"/>
          </a:xfrm>
          <a:prstGeom prst="rect">
            <a:avLst/>
          </a:prstGeom>
          <a:ln>
            <a:solidFill>
              <a:schemeClr val="tx1"/>
            </a:solidFill>
          </a:ln>
        </p:spPr>
      </p:pic>
    </p:spTree>
    <p:extLst>
      <p:ext uri="{BB962C8B-B14F-4D97-AF65-F5344CB8AC3E}">
        <p14:creationId xmlns:p14="http://schemas.microsoft.com/office/powerpoint/2010/main" val="28800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90600"/>
          </a:xfrm>
        </p:spPr>
        <p:txBody>
          <a:bodyPr>
            <a:noAutofit/>
          </a:bodyPr>
          <a:lstStyle/>
          <a:p>
            <a:pPr algn="ctr"/>
            <a:r>
              <a:rPr lang="en-US" sz="4000" dirty="0">
                <a:solidFill>
                  <a:schemeClr val="bg1"/>
                </a:solidFill>
              </a:rPr>
              <a:t>Overall Satisfaction Ratings: Positive Sentiment for </a:t>
            </a:r>
            <a:r>
              <a:rPr lang="en-US" sz="4000" i="1" dirty="0">
                <a:solidFill>
                  <a:schemeClr val="bg1"/>
                </a:solidFill>
              </a:rPr>
              <a:t>Service</a:t>
            </a:r>
            <a:r>
              <a:rPr lang="en-US" sz="4000" dirty="0">
                <a:solidFill>
                  <a:schemeClr val="bg1"/>
                </a:solidFill>
              </a:rPr>
              <a:t> </a:t>
            </a:r>
            <a:endParaRPr lang="en-US" sz="4000" b="1" dirty="0">
              <a:solidFill>
                <a:schemeClr val="bg1"/>
              </a:solidFill>
            </a:endParaRPr>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670" y="1281518"/>
            <a:ext cx="7304930" cy="4918315"/>
          </a:xfrm>
        </p:spPr>
      </p:pic>
      <p:sp>
        <p:nvSpPr>
          <p:cNvPr id="6" name="TextBox 5"/>
          <p:cNvSpPr txBox="1"/>
          <p:nvPr/>
        </p:nvSpPr>
        <p:spPr>
          <a:xfrm>
            <a:off x="6002994" y="6324600"/>
            <a:ext cx="1540806" cy="369332"/>
          </a:xfrm>
          <a:prstGeom prst="rect">
            <a:avLst/>
          </a:prstGeom>
          <a:noFill/>
          <a:ln>
            <a:solidFill>
              <a:srgbClr val="C00000"/>
            </a:solidFill>
          </a:ln>
        </p:spPr>
        <p:txBody>
          <a:bodyPr wrap="none" rtlCol="0" anchor="ctr" anchorCtr="1">
            <a:spAutoFit/>
          </a:bodyPr>
          <a:lstStyle/>
          <a:p>
            <a:r>
              <a:rPr lang="en-US" dirty="0"/>
              <a:t>91% Satisfied</a:t>
            </a:r>
          </a:p>
        </p:txBody>
      </p:sp>
      <p:sp>
        <p:nvSpPr>
          <p:cNvPr id="7" name="TextBox 6"/>
          <p:cNvSpPr txBox="1"/>
          <p:nvPr/>
        </p:nvSpPr>
        <p:spPr>
          <a:xfrm rot="16200000">
            <a:off x="556896" y="3371342"/>
            <a:ext cx="2977675" cy="738664"/>
          </a:xfrm>
          <a:prstGeom prst="rect">
            <a:avLst/>
          </a:prstGeom>
          <a:noFill/>
        </p:spPr>
        <p:txBody>
          <a:bodyPr wrap="none" rtlCol="0">
            <a:spAutoFit/>
          </a:bodyPr>
          <a:lstStyle/>
          <a:p>
            <a:pPr algn="ctr"/>
            <a:r>
              <a:rPr lang="en-US" sz="2400" dirty="0"/>
              <a:t>Overall Satisfaction</a:t>
            </a:r>
          </a:p>
          <a:p>
            <a:pPr algn="ctr"/>
            <a:r>
              <a:rPr lang="en-US" i="1" dirty="0"/>
              <a:t>Positive Sentiment for Service</a:t>
            </a:r>
          </a:p>
        </p:txBody>
      </p:sp>
      <p:sp>
        <p:nvSpPr>
          <p:cNvPr id="8" name="TextBox 7"/>
          <p:cNvSpPr txBox="1"/>
          <p:nvPr/>
        </p:nvSpPr>
        <p:spPr>
          <a:xfrm>
            <a:off x="2739159" y="1786293"/>
            <a:ext cx="379220" cy="3908762"/>
          </a:xfrm>
          <a:prstGeom prst="rect">
            <a:avLst/>
          </a:prstGeom>
          <a:solidFill>
            <a:schemeClr val="bg1"/>
          </a:solidFill>
        </p:spPr>
        <p:txBody>
          <a:bodyPr wrap="square" rtlCol="0">
            <a:spAutoFit/>
          </a:bodyPr>
          <a:lstStyle/>
          <a:p>
            <a:pPr algn="ctr"/>
            <a:r>
              <a:rPr lang="en-US" sz="2000" b="1" dirty="0"/>
              <a:t>1</a:t>
            </a:r>
          </a:p>
          <a:p>
            <a:pPr algn="ctr"/>
            <a:endParaRPr lang="en-US" sz="2000" b="1" dirty="0"/>
          </a:p>
          <a:p>
            <a:pPr algn="ctr"/>
            <a:endParaRPr lang="en-US" sz="2000" b="1" dirty="0"/>
          </a:p>
          <a:p>
            <a:pPr algn="ctr"/>
            <a:r>
              <a:rPr lang="en-US" sz="2000" b="1" dirty="0"/>
              <a:t>2</a:t>
            </a:r>
          </a:p>
          <a:p>
            <a:pPr algn="ctr"/>
            <a:endParaRPr lang="en-US" sz="2000" b="1" dirty="0"/>
          </a:p>
          <a:p>
            <a:pPr algn="ctr"/>
            <a:endParaRPr lang="en-US" sz="1200" b="1" dirty="0"/>
          </a:p>
          <a:p>
            <a:pPr algn="ctr"/>
            <a:r>
              <a:rPr lang="en-US" sz="2000" b="1" dirty="0"/>
              <a:t>3</a:t>
            </a:r>
          </a:p>
          <a:p>
            <a:pPr algn="ctr"/>
            <a:endParaRPr lang="en-US" sz="2000" b="1" dirty="0"/>
          </a:p>
          <a:p>
            <a:pPr algn="ctr"/>
            <a:endParaRPr lang="en-US" sz="2000" b="1" dirty="0"/>
          </a:p>
          <a:p>
            <a:pPr algn="ctr"/>
            <a:r>
              <a:rPr lang="en-US" sz="2000" b="1" dirty="0"/>
              <a:t>4</a:t>
            </a:r>
          </a:p>
          <a:p>
            <a:pPr algn="ctr"/>
            <a:endParaRPr lang="en-US" sz="1600" b="1" dirty="0"/>
          </a:p>
          <a:p>
            <a:pPr algn="ctr"/>
            <a:endParaRPr lang="en-US" sz="2000" b="1" dirty="0"/>
          </a:p>
          <a:p>
            <a:pPr algn="ctr"/>
            <a:r>
              <a:rPr lang="en-US" sz="2000" b="1" dirty="0"/>
              <a:t>5</a:t>
            </a:r>
          </a:p>
        </p:txBody>
      </p:sp>
    </p:spTree>
    <p:extLst>
      <p:ext uri="{BB962C8B-B14F-4D97-AF65-F5344CB8AC3E}">
        <p14:creationId xmlns:p14="http://schemas.microsoft.com/office/powerpoint/2010/main" val="5013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098" y="1143000"/>
            <a:ext cx="10258528" cy="5569134"/>
          </a:xfrm>
        </p:spPr>
      </p:pic>
      <p:sp>
        <p:nvSpPr>
          <p:cNvPr id="4" name="Title 1"/>
          <p:cNvSpPr>
            <a:spLocks noGrp="1"/>
          </p:cNvSpPr>
          <p:nvPr>
            <p:ph type="title"/>
          </p:nvPr>
        </p:nvSpPr>
        <p:spPr>
          <a:xfrm>
            <a:off x="0" y="0"/>
            <a:ext cx="12192000" cy="914400"/>
          </a:xfrm>
        </p:spPr>
        <p:txBody>
          <a:bodyPr>
            <a:normAutofit/>
          </a:bodyPr>
          <a:lstStyle/>
          <a:p>
            <a:pPr algn="ctr"/>
            <a:r>
              <a:rPr lang="en-US" sz="4000" dirty="0">
                <a:solidFill>
                  <a:schemeClr val="bg1"/>
                </a:solidFill>
              </a:rPr>
              <a:t>Negative Sentiment: Specific Issues for </a:t>
            </a:r>
            <a:r>
              <a:rPr lang="en-US" sz="4000" i="1" dirty="0">
                <a:solidFill>
                  <a:schemeClr val="bg1"/>
                </a:solidFill>
              </a:rPr>
              <a:t>Service</a:t>
            </a:r>
            <a:endParaRPr lang="en-US" sz="4000" b="1" i="1" dirty="0">
              <a:solidFill>
                <a:schemeClr val="bg1"/>
              </a:solidFill>
            </a:endParaRPr>
          </a:p>
        </p:txBody>
      </p:sp>
      <p:sp>
        <p:nvSpPr>
          <p:cNvPr id="7" name="TextBox 6"/>
          <p:cNvSpPr txBox="1"/>
          <p:nvPr/>
        </p:nvSpPr>
        <p:spPr>
          <a:xfrm>
            <a:off x="2459498" y="1208316"/>
            <a:ext cx="597308" cy="338554"/>
          </a:xfrm>
          <a:prstGeom prst="rect">
            <a:avLst/>
          </a:prstGeom>
          <a:solidFill>
            <a:schemeClr val="bg1"/>
          </a:solidFill>
        </p:spPr>
        <p:txBody>
          <a:bodyPr wrap="square" rtlCol="0">
            <a:spAutoFit/>
          </a:bodyPr>
          <a:lstStyle/>
          <a:p>
            <a:pPr algn="r"/>
            <a:r>
              <a:rPr lang="en-US" sz="1600" b="1" dirty="0"/>
              <a:t>Slow</a:t>
            </a:r>
            <a:endParaRPr lang="en-US" b="1" dirty="0"/>
          </a:p>
        </p:txBody>
      </p:sp>
      <p:sp>
        <p:nvSpPr>
          <p:cNvPr id="8" name="TextBox 7"/>
          <p:cNvSpPr txBox="1"/>
          <p:nvPr/>
        </p:nvSpPr>
        <p:spPr>
          <a:xfrm>
            <a:off x="1698972" y="1512604"/>
            <a:ext cx="1359309" cy="338554"/>
          </a:xfrm>
          <a:prstGeom prst="rect">
            <a:avLst/>
          </a:prstGeom>
          <a:solidFill>
            <a:schemeClr val="bg1"/>
          </a:solidFill>
        </p:spPr>
        <p:txBody>
          <a:bodyPr wrap="square" rtlCol="0">
            <a:spAutoFit/>
          </a:bodyPr>
          <a:lstStyle/>
          <a:p>
            <a:pPr algn="r"/>
            <a:r>
              <a:rPr lang="en-US" sz="1600" b="1" dirty="0"/>
              <a:t>Wrong Item</a:t>
            </a:r>
          </a:p>
        </p:txBody>
      </p:sp>
      <p:sp>
        <p:nvSpPr>
          <p:cNvPr id="9" name="TextBox 8"/>
          <p:cNvSpPr txBox="1"/>
          <p:nvPr/>
        </p:nvSpPr>
        <p:spPr>
          <a:xfrm>
            <a:off x="1722373" y="1811335"/>
            <a:ext cx="1324274" cy="338554"/>
          </a:xfrm>
          <a:prstGeom prst="rect">
            <a:avLst/>
          </a:prstGeom>
          <a:solidFill>
            <a:schemeClr val="bg1"/>
          </a:solidFill>
        </p:spPr>
        <p:txBody>
          <a:bodyPr wrap="square" rtlCol="0">
            <a:spAutoFit/>
          </a:bodyPr>
          <a:lstStyle/>
          <a:p>
            <a:pPr algn="r"/>
            <a:r>
              <a:rPr lang="en-US" sz="1600" b="1" dirty="0"/>
              <a:t>Poor Service</a:t>
            </a:r>
          </a:p>
        </p:txBody>
      </p:sp>
      <p:sp>
        <p:nvSpPr>
          <p:cNvPr id="10" name="TextBox 9"/>
          <p:cNvSpPr txBox="1"/>
          <p:nvPr/>
        </p:nvSpPr>
        <p:spPr>
          <a:xfrm>
            <a:off x="1733599" y="2098749"/>
            <a:ext cx="1305969" cy="338554"/>
          </a:xfrm>
          <a:prstGeom prst="rect">
            <a:avLst/>
          </a:prstGeom>
          <a:solidFill>
            <a:schemeClr val="bg1"/>
          </a:solidFill>
        </p:spPr>
        <p:txBody>
          <a:bodyPr wrap="square" rtlCol="0">
            <a:spAutoFit/>
          </a:bodyPr>
          <a:lstStyle/>
          <a:p>
            <a:pPr algn="r"/>
            <a:r>
              <a:rPr lang="en-US" sz="1600" b="1" dirty="0"/>
              <a:t>Not Friendly</a:t>
            </a:r>
          </a:p>
        </p:txBody>
      </p:sp>
      <p:sp>
        <p:nvSpPr>
          <p:cNvPr id="11" name="TextBox 10"/>
          <p:cNvSpPr txBox="1"/>
          <p:nvPr/>
        </p:nvSpPr>
        <p:spPr>
          <a:xfrm>
            <a:off x="1236577" y="2399427"/>
            <a:ext cx="1816509" cy="338554"/>
          </a:xfrm>
          <a:prstGeom prst="rect">
            <a:avLst/>
          </a:prstGeom>
          <a:solidFill>
            <a:schemeClr val="bg1"/>
          </a:solidFill>
        </p:spPr>
        <p:txBody>
          <a:bodyPr wrap="square" rtlCol="0">
            <a:spAutoFit/>
          </a:bodyPr>
          <a:lstStyle/>
          <a:p>
            <a:pPr algn="r"/>
            <a:r>
              <a:rPr lang="en-US" sz="1600" b="1" dirty="0"/>
              <a:t>Rude to Employee</a:t>
            </a:r>
          </a:p>
        </p:txBody>
      </p:sp>
      <p:sp>
        <p:nvSpPr>
          <p:cNvPr id="12" name="TextBox 11"/>
          <p:cNvSpPr txBox="1"/>
          <p:nvPr/>
        </p:nvSpPr>
        <p:spPr>
          <a:xfrm>
            <a:off x="1892075" y="2693269"/>
            <a:ext cx="1161011" cy="338554"/>
          </a:xfrm>
          <a:prstGeom prst="rect">
            <a:avLst/>
          </a:prstGeom>
          <a:solidFill>
            <a:schemeClr val="bg1"/>
          </a:solidFill>
        </p:spPr>
        <p:txBody>
          <a:bodyPr wrap="square" rtlCol="0">
            <a:spAutoFit/>
          </a:bodyPr>
          <a:lstStyle/>
          <a:p>
            <a:pPr algn="r"/>
            <a:r>
              <a:rPr lang="en-US" sz="1600" b="1" dirty="0"/>
              <a:t>No Utensils</a:t>
            </a:r>
          </a:p>
        </p:txBody>
      </p:sp>
      <p:sp>
        <p:nvSpPr>
          <p:cNvPr id="13" name="TextBox 12"/>
          <p:cNvSpPr txBox="1"/>
          <p:nvPr/>
        </p:nvSpPr>
        <p:spPr>
          <a:xfrm>
            <a:off x="905734" y="2977202"/>
            <a:ext cx="2147352" cy="338554"/>
          </a:xfrm>
          <a:prstGeom prst="rect">
            <a:avLst/>
          </a:prstGeom>
          <a:solidFill>
            <a:schemeClr val="bg1"/>
          </a:solidFill>
        </p:spPr>
        <p:txBody>
          <a:bodyPr wrap="square" rtlCol="0">
            <a:spAutoFit/>
          </a:bodyPr>
          <a:lstStyle/>
          <a:p>
            <a:pPr algn="r"/>
            <a:r>
              <a:rPr lang="en-US" sz="1600" b="1" dirty="0"/>
              <a:t>Inattentive/Unhelpful</a:t>
            </a:r>
          </a:p>
        </p:txBody>
      </p:sp>
      <p:sp>
        <p:nvSpPr>
          <p:cNvPr id="14" name="TextBox 13"/>
          <p:cNvSpPr txBox="1"/>
          <p:nvPr/>
        </p:nvSpPr>
        <p:spPr>
          <a:xfrm>
            <a:off x="1105563" y="3261137"/>
            <a:ext cx="1947523" cy="338554"/>
          </a:xfrm>
          <a:prstGeom prst="rect">
            <a:avLst/>
          </a:prstGeom>
          <a:solidFill>
            <a:schemeClr val="bg1"/>
          </a:solidFill>
        </p:spPr>
        <p:txBody>
          <a:bodyPr wrap="square" rtlCol="0">
            <a:spAutoFit/>
          </a:bodyPr>
          <a:lstStyle/>
          <a:p>
            <a:pPr algn="r"/>
            <a:r>
              <a:rPr lang="en-US" sz="1600" b="1" dirty="0"/>
              <a:t>Did Not Wear Gloves</a:t>
            </a:r>
          </a:p>
        </p:txBody>
      </p:sp>
      <p:sp>
        <p:nvSpPr>
          <p:cNvPr id="15" name="TextBox 14"/>
          <p:cNvSpPr txBox="1"/>
          <p:nvPr/>
        </p:nvSpPr>
        <p:spPr>
          <a:xfrm>
            <a:off x="1836657" y="3550531"/>
            <a:ext cx="1197290" cy="338554"/>
          </a:xfrm>
          <a:prstGeom prst="rect">
            <a:avLst/>
          </a:prstGeom>
          <a:solidFill>
            <a:schemeClr val="bg1"/>
          </a:solidFill>
        </p:spPr>
        <p:txBody>
          <a:bodyPr wrap="square" rtlCol="0">
            <a:spAutoFit/>
          </a:bodyPr>
          <a:lstStyle/>
          <a:p>
            <a:pPr algn="r"/>
            <a:r>
              <a:rPr lang="en-US" sz="1600" b="1" dirty="0"/>
              <a:t>Not Helpful</a:t>
            </a:r>
          </a:p>
        </p:txBody>
      </p:sp>
      <p:sp>
        <p:nvSpPr>
          <p:cNvPr id="16" name="TextBox 15"/>
          <p:cNvSpPr txBox="1"/>
          <p:nvPr/>
        </p:nvSpPr>
        <p:spPr>
          <a:xfrm>
            <a:off x="1372228" y="3834465"/>
            <a:ext cx="1675422" cy="338554"/>
          </a:xfrm>
          <a:prstGeom prst="rect">
            <a:avLst/>
          </a:prstGeom>
          <a:solidFill>
            <a:schemeClr val="bg1"/>
          </a:solidFill>
        </p:spPr>
        <p:txBody>
          <a:bodyPr wrap="square" rtlCol="0">
            <a:spAutoFit/>
          </a:bodyPr>
          <a:lstStyle/>
          <a:p>
            <a:pPr algn="r"/>
            <a:r>
              <a:rPr lang="en-US" sz="1600" b="1" dirty="0"/>
              <a:t>Incorrect Change</a:t>
            </a:r>
          </a:p>
        </p:txBody>
      </p:sp>
      <p:sp>
        <p:nvSpPr>
          <p:cNvPr id="17" name="TextBox 16"/>
          <p:cNvSpPr txBox="1"/>
          <p:nvPr/>
        </p:nvSpPr>
        <p:spPr>
          <a:xfrm>
            <a:off x="1335637" y="4121598"/>
            <a:ext cx="1717449" cy="338554"/>
          </a:xfrm>
          <a:prstGeom prst="rect">
            <a:avLst/>
          </a:prstGeom>
          <a:solidFill>
            <a:schemeClr val="bg1"/>
          </a:solidFill>
        </p:spPr>
        <p:txBody>
          <a:bodyPr wrap="square" rtlCol="0">
            <a:spAutoFit/>
          </a:bodyPr>
          <a:lstStyle/>
          <a:p>
            <a:pPr algn="r"/>
            <a:r>
              <a:rPr lang="en-US" sz="1600" b="1" dirty="0"/>
              <a:t>Incomplete Order</a:t>
            </a:r>
          </a:p>
        </p:txBody>
      </p:sp>
      <p:sp>
        <p:nvSpPr>
          <p:cNvPr id="18" name="TextBox 17"/>
          <p:cNvSpPr txBox="1"/>
          <p:nvPr/>
        </p:nvSpPr>
        <p:spPr>
          <a:xfrm>
            <a:off x="1661075" y="4409225"/>
            <a:ext cx="1395191" cy="338554"/>
          </a:xfrm>
          <a:prstGeom prst="rect">
            <a:avLst/>
          </a:prstGeom>
          <a:solidFill>
            <a:schemeClr val="bg1"/>
          </a:solidFill>
        </p:spPr>
        <p:txBody>
          <a:bodyPr wrap="square" rtlCol="0">
            <a:spAutoFit/>
          </a:bodyPr>
          <a:lstStyle/>
          <a:p>
            <a:pPr algn="r"/>
            <a:r>
              <a:rPr lang="en-US" sz="1600" b="1" dirty="0"/>
              <a:t>Ignored Guest</a:t>
            </a:r>
          </a:p>
        </p:txBody>
      </p:sp>
      <p:sp>
        <p:nvSpPr>
          <p:cNvPr id="19" name="TextBox 18"/>
          <p:cNvSpPr txBox="1"/>
          <p:nvPr/>
        </p:nvSpPr>
        <p:spPr>
          <a:xfrm>
            <a:off x="1500172" y="4715624"/>
            <a:ext cx="1546475" cy="338554"/>
          </a:xfrm>
          <a:prstGeom prst="rect">
            <a:avLst/>
          </a:prstGeom>
          <a:solidFill>
            <a:schemeClr val="bg1"/>
          </a:solidFill>
        </p:spPr>
        <p:txBody>
          <a:bodyPr wrap="square" rtlCol="0">
            <a:spAutoFit/>
          </a:bodyPr>
          <a:lstStyle/>
          <a:p>
            <a:pPr algn="r"/>
            <a:r>
              <a:rPr lang="en-US" sz="1600" b="1" dirty="0"/>
              <a:t>Refused Service</a:t>
            </a:r>
          </a:p>
        </p:txBody>
      </p:sp>
      <p:sp>
        <p:nvSpPr>
          <p:cNvPr id="46" name="TextBox 45"/>
          <p:cNvSpPr txBox="1"/>
          <p:nvPr/>
        </p:nvSpPr>
        <p:spPr>
          <a:xfrm>
            <a:off x="1496376" y="4999557"/>
            <a:ext cx="1546475" cy="338554"/>
          </a:xfrm>
          <a:prstGeom prst="rect">
            <a:avLst/>
          </a:prstGeom>
          <a:solidFill>
            <a:schemeClr val="bg1"/>
          </a:solidFill>
        </p:spPr>
        <p:txBody>
          <a:bodyPr wrap="square" rtlCol="0">
            <a:spAutoFit/>
          </a:bodyPr>
          <a:lstStyle/>
          <a:p>
            <a:pPr algn="r"/>
            <a:r>
              <a:rPr lang="en-US" sz="1600" b="1" dirty="0"/>
              <a:t>Rude to Guest</a:t>
            </a:r>
          </a:p>
        </p:txBody>
      </p:sp>
      <p:sp>
        <p:nvSpPr>
          <p:cNvPr id="47" name="TextBox 46"/>
          <p:cNvSpPr txBox="1"/>
          <p:nvPr/>
        </p:nvSpPr>
        <p:spPr>
          <a:xfrm>
            <a:off x="1087898" y="5276066"/>
            <a:ext cx="1961288" cy="338554"/>
          </a:xfrm>
          <a:prstGeom prst="rect">
            <a:avLst/>
          </a:prstGeom>
          <a:solidFill>
            <a:schemeClr val="bg1"/>
          </a:solidFill>
        </p:spPr>
        <p:txBody>
          <a:bodyPr wrap="square" rtlCol="0">
            <a:spAutoFit/>
          </a:bodyPr>
          <a:lstStyle/>
          <a:p>
            <a:pPr algn="r"/>
            <a:r>
              <a:rPr lang="en-US" sz="1600" b="1" dirty="0"/>
              <a:t>Partial Order Wrong</a:t>
            </a:r>
          </a:p>
        </p:txBody>
      </p:sp>
      <p:sp>
        <p:nvSpPr>
          <p:cNvPr id="48" name="TextBox 47"/>
          <p:cNvSpPr txBox="1"/>
          <p:nvPr/>
        </p:nvSpPr>
        <p:spPr>
          <a:xfrm>
            <a:off x="1091798" y="5586698"/>
            <a:ext cx="1961288" cy="338554"/>
          </a:xfrm>
          <a:prstGeom prst="rect">
            <a:avLst/>
          </a:prstGeom>
          <a:solidFill>
            <a:schemeClr val="bg1"/>
          </a:solidFill>
        </p:spPr>
        <p:txBody>
          <a:bodyPr wrap="square" rtlCol="0">
            <a:spAutoFit/>
          </a:bodyPr>
          <a:lstStyle/>
          <a:p>
            <a:pPr algn="r"/>
            <a:r>
              <a:rPr lang="en-US" sz="1600" b="1" dirty="0"/>
              <a:t>Partial Order Cold</a:t>
            </a:r>
          </a:p>
        </p:txBody>
      </p:sp>
      <p:sp>
        <p:nvSpPr>
          <p:cNvPr id="49" name="TextBox 48"/>
          <p:cNvSpPr txBox="1"/>
          <p:nvPr/>
        </p:nvSpPr>
        <p:spPr>
          <a:xfrm>
            <a:off x="1098680" y="5856930"/>
            <a:ext cx="1961288" cy="338554"/>
          </a:xfrm>
          <a:prstGeom prst="rect">
            <a:avLst/>
          </a:prstGeom>
          <a:solidFill>
            <a:schemeClr val="bg1"/>
          </a:solidFill>
        </p:spPr>
        <p:txBody>
          <a:bodyPr wrap="square" rtlCol="0">
            <a:spAutoFit/>
          </a:bodyPr>
          <a:lstStyle/>
          <a:p>
            <a:pPr algn="r"/>
            <a:r>
              <a:rPr lang="en-US" sz="1600" b="1" dirty="0"/>
              <a:t>Partial Order Missing</a:t>
            </a:r>
          </a:p>
        </p:txBody>
      </p:sp>
      <p:sp>
        <p:nvSpPr>
          <p:cNvPr id="50" name="TextBox 49"/>
          <p:cNvSpPr txBox="1"/>
          <p:nvPr/>
        </p:nvSpPr>
        <p:spPr>
          <a:xfrm>
            <a:off x="1098680" y="6140864"/>
            <a:ext cx="1961288" cy="338554"/>
          </a:xfrm>
          <a:prstGeom prst="rect">
            <a:avLst/>
          </a:prstGeom>
          <a:solidFill>
            <a:schemeClr val="bg1"/>
          </a:solidFill>
        </p:spPr>
        <p:txBody>
          <a:bodyPr wrap="square" rtlCol="0">
            <a:spAutoFit/>
          </a:bodyPr>
          <a:lstStyle/>
          <a:p>
            <a:pPr algn="r"/>
            <a:r>
              <a:rPr lang="en-US" sz="1600" b="1" dirty="0"/>
              <a:t>Unhappy Call Back</a:t>
            </a:r>
          </a:p>
        </p:txBody>
      </p:sp>
      <p:sp>
        <p:nvSpPr>
          <p:cNvPr id="6" name="TextBox 5"/>
          <p:cNvSpPr txBox="1"/>
          <p:nvPr/>
        </p:nvSpPr>
        <p:spPr>
          <a:xfrm rot="16200000">
            <a:off x="-815883" y="3542846"/>
            <a:ext cx="2856551" cy="769441"/>
          </a:xfrm>
          <a:prstGeom prst="rect">
            <a:avLst/>
          </a:prstGeom>
          <a:noFill/>
        </p:spPr>
        <p:txBody>
          <a:bodyPr wrap="none" rtlCol="0">
            <a:spAutoFit/>
          </a:bodyPr>
          <a:lstStyle/>
          <a:p>
            <a:pPr algn="ctr"/>
            <a:r>
              <a:rPr lang="en-US" sz="2400" i="1" dirty="0"/>
              <a:t>Service</a:t>
            </a:r>
            <a:r>
              <a:rPr lang="en-US" sz="2400" dirty="0"/>
              <a:t> Subcategories</a:t>
            </a:r>
          </a:p>
          <a:p>
            <a:pPr algn="ctr"/>
            <a:r>
              <a:rPr lang="en-US" sz="2000" i="1" dirty="0"/>
              <a:t>Negative Sentiment</a:t>
            </a:r>
          </a:p>
        </p:txBody>
      </p:sp>
    </p:spTree>
    <p:extLst>
      <p:ext uri="{BB962C8B-B14F-4D97-AF65-F5344CB8AC3E}">
        <p14:creationId xmlns:p14="http://schemas.microsoft.com/office/powerpoint/2010/main" val="37081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000" dirty="0">
                <a:solidFill>
                  <a:schemeClr val="bg1"/>
                </a:solidFill>
              </a:rPr>
              <a:t>Negative Sentiment Service Specific Keywords</a:t>
            </a:r>
            <a:endParaRPr lang="en-US" sz="4000" b="1"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549"/>
          <a:stretch/>
        </p:blipFill>
        <p:spPr>
          <a:xfrm>
            <a:off x="1295400" y="1752600"/>
            <a:ext cx="9601200" cy="4514850"/>
          </a:xfrm>
          <a:prstGeom prst="rect">
            <a:avLst/>
          </a:prstGeom>
          <a:ln>
            <a:solidFill>
              <a:schemeClr val="tx1"/>
            </a:solidFill>
          </a:ln>
        </p:spPr>
      </p:pic>
    </p:spTree>
    <p:extLst>
      <p:ext uri="{BB962C8B-B14F-4D97-AF65-F5344CB8AC3E}">
        <p14:creationId xmlns:p14="http://schemas.microsoft.com/office/powerpoint/2010/main" val="40139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Goals:</a:t>
            </a:r>
          </a:p>
          <a:p>
            <a:pPr lvl="1"/>
            <a:r>
              <a:rPr lang="en-US" dirty="0"/>
              <a:t>Understand customer responses</a:t>
            </a:r>
          </a:p>
          <a:p>
            <a:pPr lvl="1"/>
            <a:r>
              <a:rPr lang="en-US" dirty="0"/>
              <a:t>Transform the responses to actionable customer insights</a:t>
            </a:r>
          </a:p>
          <a:p>
            <a:pPr lvl="1"/>
            <a:r>
              <a:rPr lang="en-US" dirty="0"/>
              <a:t>Adapt the business actions to meet the customer need</a:t>
            </a:r>
          </a:p>
          <a:p>
            <a:r>
              <a:rPr lang="en-US" dirty="0"/>
              <a:t>Techniques:</a:t>
            </a:r>
          </a:p>
          <a:p>
            <a:pPr lvl="1"/>
            <a:r>
              <a:rPr lang="en-US" dirty="0"/>
              <a:t>Natural Language Processing (NLP) </a:t>
            </a:r>
          </a:p>
          <a:p>
            <a:pPr lvl="1"/>
            <a:r>
              <a:rPr lang="en-US" dirty="0"/>
              <a:t>Extracting features of interest from free text documents</a:t>
            </a:r>
          </a:p>
          <a:p>
            <a:pPr lvl="1"/>
            <a:r>
              <a:rPr lang="en-US" dirty="0"/>
              <a:t>Graphical representation of the findings</a:t>
            </a:r>
          </a:p>
          <a:p>
            <a:pPr lvl="1"/>
            <a:r>
              <a:rPr lang="en-US" dirty="0"/>
              <a:t>Summarization of results for the client</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Text Mining Goals and Techniques</a:t>
            </a:r>
          </a:p>
        </p:txBody>
      </p:sp>
    </p:spTree>
    <p:extLst>
      <p:ext uri="{BB962C8B-B14F-4D97-AF65-F5344CB8AC3E}">
        <p14:creationId xmlns:p14="http://schemas.microsoft.com/office/powerpoint/2010/main" val="2982277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Autofit/>
          </a:bodyPr>
          <a:lstStyle/>
          <a:p>
            <a:pPr algn="ctr"/>
            <a:r>
              <a:rPr lang="en-US" sz="3600" dirty="0">
                <a:solidFill>
                  <a:schemeClr val="bg1"/>
                </a:solidFill>
              </a:rPr>
              <a:t>Overall Satisfaction Ratings: Negative Sentiment for </a:t>
            </a:r>
            <a:r>
              <a:rPr lang="en-US" sz="3600" i="1" dirty="0">
                <a:solidFill>
                  <a:schemeClr val="bg1"/>
                </a:solidFill>
              </a:rPr>
              <a:t>Service</a:t>
            </a:r>
            <a:endParaRPr lang="en-US" sz="3600" b="1" i="1" dirty="0">
              <a:solidFill>
                <a:schemeClr val="bg1"/>
              </a:solidFill>
            </a:endParaRPr>
          </a:p>
        </p:txBody>
      </p:sp>
      <p:pic>
        <p:nvPicPr>
          <p:cNvPr id="5"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7"/>
          <a:stretch/>
        </p:blipFill>
        <p:spPr>
          <a:xfrm>
            <a:off x="2404459" y="1219201"/>
            <a:ext cx="7272941" cy="4953000"/>
          </a:xfrm>
        </p:spPr>
      </p:pic>
      <p:sp>
        <p:nvSpPr>
          <p:cNvPr id="6" name="TextBox 5"/>
          <p:cNvSpPr txBox="1"/>
          <p:nvPr/>
        </p:nvSpPr>
        <p:spPr>
          <a:xfrm>
            <a:off x="5487847" y="6292336"/>
            <a:ext cx="1540806" cy="369332"/>
          </a:xfrm>
          <a:prstGeom prst="rect">
            <a:avLst/>
          </a:prstGeom>
          <a:noFill/>
          <a:ln>
            <a:solidFill>
              <a:srgbClr val="C00000"/>
            </a:solidFill>
          </a:ln>
        </p:spPr>
        <p:txBody>
          <a:bodyPr wrap="none" rtlCol="0" anchor="ctr" anchorCtr="1">
            <a:spAutoFit/>
          </a:bodyPr>
          <a:lstStyle/>
          <a:p>
            <a:r>
              <a:rPr lang="en-US" dirty="0"/>
              <a:t>20% Satisfied</a:t>
            </a:r>
          </a:p>
        </p:txBody>
      </p:sp>
      <p:sp>
        <p:nvSpPr>
          <p:cNvPr id="7" name="TextBox 6"/>
          <p:cNvSpPr txBox="1"/>
          <p:nvPr/>
        </p:nvSpPr>
        <p:spPr>
          <a:xfrm rot="16200000">
            <a:off x="62442" y="3326368"/>
            <a:ext cx="3052182" cy="738664"/>
          </a:xfrm>
          <a:prstGeom prst="rect">
            <a:avLst/>
          </a:prstGeom>
          <a:noFill/>
        </p:spPr>
        <p:txBody>
          <a:bodyPr wrap="none" rtlCol="0">
            <a:spAutoFit/>
          </a:bodyPr>
          <a:lstStyle/>
          <a:p>
            <a:pPr algn="ctr"/>
            <a:r>
              <a:rPr lang="en-US" sz="2400" dirty="0"/>
              <a:t>Overall Satisfaction</a:t>
            </a:r>
          </a:p>
          <a:p>
            <a:pPr algn="ctr"/>
            <a:r>
              <a:rPr lang="en-US" i="1" dirty="0"/>
              <a:t>Negative Sentiment for Service</a:t>
            </a:r>
          </a:p>
        </p:txBody>
      </p:sp>
      <p:sp>
        <p:nvSpPr>
          <p:cNvPr id="8" name="TextBox 7"/>
          <p:cNvSpPr txBox="1"/>
          <p:nvPr/>
        </p:nvSpPr>
        <p:spPr>
          <a:xfrm>
            <a:off x="2362200" y="1741319"/>
            <a:ext cx="303020" cy="3908762"/>
          </a:xfrm>
          <a:prstGeom prst="rect">
            <a:avLst/>
          </a:prstGeom>
          <a:solidFill>
            <a:schemeClr val="bg1"/>
          </a:solidFill>
        </p:spPr>
        <p:txBody>
          <a:bodyPr wrap="square" rtlCol="0">
            <a:spAutoFit/>
          </a:bodyPr>
          <a:lstStyle/>
          <a:p>
            <a:pPr algn="ctr"/>
            <a:r>
              <a:rPr lang="en-US" sz="2000" b="1" dirty="0"/>
              <a:t>1</a:t>
            </a:r>
          </a:p>
          <a:p>
            <a:pPr algn="ctr"/>
            <a:endParaRPr lang="en-US" sz="2000" b="1" dirty="0"/>
          </a:p>
          <a:p>
            <a:pPr algn="ctr"/>
            <a:endParaRPr lang="en-US" sz="2000" b="1" dirty="0"/>
          </a:p>
          <a:p>
            <a:pPr algn="ctr"/>
            <a:r>
              <a:rPr lang="en-US" sz="2000" b="1" dirty="0"/>
              <a:t>2</a:t>
            </a:r>
          </a:p>
          <a:p>
            <a:pPr algn="ctr"/>
            <a:endParaRPr lang="en-US" sz="2000" b="1" dirty="0"/>
          </a:p>
          <a:p>
            <a:pPr algn="ctr"/>
            <a:endParaRPr lang="en-US" sz="1200" b="1" dirty="0"/>
          </a:p>
          <a:p>
            <a:pPr algn="ctr"/>
            <a:r>
              <a:rPr lang="en-US" sz="2000" b="1" dirty="0"/>
              <a:t>3</a:t>
            </a:r>
          </a:p>
          <a:p>
            <a:pPr algn="ctr"/>
            <a:endParaRPr lang="en-US" sz="2000" b="1" dirty="0"/>
          </a:p>
          <a:p>
            <a:pPr algn="ctr"/>
            <a:endParaRPr lang="en-US" sz="2000" b="1" dirty="0"/>
          </a:p>
          <a:p>
            <a:pPr algn="ctr"/>
            <a:r>
              <a:rPr lang="en-US" sz="2000" b="1" dirty="0"/>
              <a:t>4</a:t>
            </a:r>
          </a:p>
          <a:p>
            <a:pPr algn="ctr"/>
            <a:endParaRPr lang="en-US" sz="1600" b="1" dirty="0"/>
          </a:p>
          <a:p>
            <a:pPr algn="ctr"/>
            <a:endParaRPr lang="en-US" sz="2000" b="1" dirty="0"/>
          </a:p>
          <a:p>
            <a:pPr algn="ctr"/>
            <a:r>
              <a:rPr lang="en-US" sz="2000" b="1" dirty="0"/>
              <a:t>5</a:t>
            </a:r>
          </a:p>
        </p:txBody>
      </p:sp>
    </p:spTree>
    <p:extLst>
      <p:ext uri="{BB962C8B-B14F-4D97-AF65-F5344CB8AC3E}">
        <p14:creationId xmlns:p14="http://schemas.microsoft.com/office/powerpoint/2010/main" val="878768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dirty="0">
                <a:solidFill>
                  <a:schemeClr val="bg1"/>
                </a:solidFill>
              </a:rPr>
              <a:t>Most Important Factors To Focus On?</a:t>
            </a:r>
            <a:endParaRPr lang="en-US" b="1" dirty="0">
              <a:solidFill>
                <a:schemeClr val="bg1"/>
              </a:solidFill>
            </a:endParaRPr>
          </a:p>
        </p:txBody>
      </p:sp>
      <p:sp>
        <p:nvSpPr>
          <p:cNvPr id="2" name="TextBox 1"/>
          <p:cNvSpPr txBox="1"/>
          <p:nvPr/>
        </p:nvSpPr>
        <p:spPr>
          <a:xfrm>
            <a:off x="512885" y="3200400"/>
            <a:ext cx="1288301" cy="646331"/>
          </a:xfrm>
          <a:prstGeom prst="rect">
            <a:avLst/>
          </a:prstGeom>
          <a:noFill/>
          <a:ln w="38100">
            <a:solidFill>
              <a:schemeClr val="accent1"/>
            </a:solidFill>
          </a:ln>
        </p:spPr>
        <p:txBody>
          <a:bodyPr wrap="none" rtlCol="0">
            <a:spAutoFit/>
          </a:bodyPr>
          <a:lstStyle/>
          <a:p>
            <a:r>
              <a:rPr lang="en-US" dirty="0"/>
              <a:t>Example of</a:t>
            </a:r>
          </a:p>
          <a:p>
            <a:r>
              <a:rPr lang="en-US" dirty="0"/>
              <a:t>calculations</a:t>
            </a:r>
          </a:p>
        </p:txBody>
      </p:sp>
      <p:pic>
        <p:nvPicPr>
          <p:cNvPr id="6" name="Picture 5"/>
          <p:cNvPicPr>
            <a:picLocks noChangeAspect="1"/>
          </p:cNvPicPr>
          <p:nvPr/>
        </p:nvPicPr>
        <p:blipFill>
          <a:blip r:embed="rId3"/>
          <a:stretch>
            <a:fillRect/>
          </a:stretch>
        </p:blipFill>
        <p:spPr>
          <a:xfrm>
            <a:off x="2362200" y="1169787"/>
            <a:ext cx="7381875" cy="5353887"/>
          </a:xfrm>
          <a:prstGeom prst="rect">
            <a:avLst/>
          </a:prstGeom>
        </p:spPr>
      </p:pic>
    </p:spTree>
    <p:extLst>
      <p:ext uri="{BB962C8B-B14F-4D97-AF65-F5344CB8AC3E}">
        <p14:creationId xmlns:p14="http://schemas.microsoft.com/office/powerpoint/2010/main" val="17456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12192000" cy="762000"/>
          </a:xfrm>
          <a:prstGeom prst="rect">
            <a:avLst/>
          </a:prstGeom>
        </p:spPr>
        <p:txBody>
          <a:bodyPr wrap="square">
            <a:spAutoFit/>
          </a:bodyPr>
          <a:lstStyle/>
          <a:p>
            <a:pPr algn="ctr"/>
            <a:r>
              <a:rPr lang="en-US" sz="4400" dirty="0">
                <a:solidFill>
                  <a:schemeClr val="bg1"/>
                </a:solidFill>
                <a:latin typeface="+mj-lt"/>
              </a:rPr>
              <a:t>What Is the Most Important Factor to Focus On?</a:t>
            </a:r>
            <a:endParaRPr lang="en-US" sz="4400" dirty="0">
              <a:latin typeface="+mj-lt"/>
            </a:endParaRPr>
          </a:p>
        </p:txBody>
      </p:sp>
      <p:pic>
        <p:nvPicPr>
          <p:cNvPr id="7" name="Picture 6"/>
          <p:cNvPicPr>
            <a:picLocks noChangeAspect="1"/>
          </p:cNvPicPr>
          <p:nvPr/>
        </p:nvPicPr>
        <p:blipFill>
          <a:blip r:embed="rId2"/>
          <a:stretch>
            <a:fillRect/>
          </a:stretch>
        </p:blipFill>
        <p:spPr>
          <a:xfrm>
            <a:off x="2209800" y="1229728"/>
            <a:ext cx="7543800" cy="5475872"/>
          </a:xfrm>
          <a:prstGeom prst="rect">
            <a:avLst/>
          </a:prstGeom>
        </p:spPr>
      </p:pic>
      <p:sp>
        <p:nvSpPr>
          <p:cNvPr id="2" name="TextBox 1"/>
          <p:cNvSpPr txBox="1"/>
          <p:nvPr/>
        </p:nvSpPr>
        <p:spPr>
          <a:xfrm>
            <a:off x="4572000" y="2626316"/>
            <a:ext cx="2286000" cy="338554"/>
          </a:xfrm>
          <a:prstGeom prst="rect">
            <a:avLst/>
          </a:prstGeom>
          <a:solidFill>
            <a:schemeClr val="bg1"/>
          </a:solidFill>
          <a:ln>
            <a:solidFill>
              <a:srgbClr val="92D050"/>
            </a:solidFill>
          </a:ln>
        </p:spPr>
        <p:txBody>
          <a:bodyPr wrap="square" rtlCol="0">
            <a:spAutoFit/>
          </a:bodyPr>
          <a:lstStyle/>
          <a:p>
            <a:r>
              <a:rPr lang="en-US" sz="1600" b="1" dirty="0"/>
              <a:t>Friendly Staff, 1,275,580</a:t>
            </a:r>
          </a:p>
        </p:txBody>
      </p:sp>
      <p:sp>
        <p:nvSpPr>
          <p:cNvPr id="5" name="TextBox 4"/>
          <p:cNvSpPr txBox="1"/>
          <p:nvPr/>
        </p:nvSpPr>
        <p:spPr>
          <a:xfrm>
            <a:off x="4371975" y="4278868"/>
            <a:ext cx="2095500" cy="369332"/>
          </a:xfrm>
          <a:prstGeom prst="rect">
            <a:avLst/>
          </a:prstGeom>
          <a:solidFill>
            <a:schemeClr val="bg1"/>
          </a:solidFill>
          <a:ln>
            <a:solidFill>
              <a:srgbClr val="FF0000"/>
            </a:solidFill>
          </a:ln>
        </p:spPr>
        <p:txBody>
          <a:bodyPr wrap="square" rtlCol="0">
            <a:spAutoFit/>
          </a:bodyPr>
          <a:lstStyle/>
          <a:p>
            <a:r>
              <a:rPr lang="en-US" b="1" dirty="0"/>
              <a:t>Rude Staff, 285,490</a:t>
            </a:r>
          </a:p>
        </p:txBody>
      </p:sp>
      <p:sp>
        <p:nvSpPr>
          <p:cNvPr id="6" name="TextBox 5"/>
          <p:cNvSpPr txBox="1"/>
          <p:nvPr/>
        </p:nvSpPr>
        <p:spPr>
          <a:xfrm>
            <a:off x="5334000" y="4922598"/>
            <a:ext cx="2266950" cy="369332"/>
          </a:xfrm>
          <a:prstGeom prst="rect">
            <a:avLst/>
          </a:prstGeom>
          <a:solidFill>
            <a:schemeClr val="bg1"/>
          </a:solidFill>
          <a:ln>
            <a:solidFill>
              <a:srgbClr val="FF0000"/>
            </a:solidFill>
          </a:ln>
        </p:spPr>
        <p:txBody>
          <a:bodyPr wrap="square" rtlCol="0">
            <a:spAutoFit/>
          </a:bodyPr>
          <a:lstStyle/>
          <a:p>
            <a:r>
              <a:rPr lang="en-US" b="1" dirty="0"/>
              <a:t>Slow Service, 186,070</a:t>
            </a:r>
          </a:p>
        </p:txBody>
      </p:sp>
      <p:sp>
        <p:nvSpPr>
          <p:cNvPr id="8" name="TextBox 7"/>
          <p:cNvSpPr txBox="1"/>
          <p:nvPr/>
        </p:nvSpPr>
        <p:spPr>
          <a:xfrm>
            <a:off x="6705600" y="5843788"/>
            <a:ext cx="2590800" cy="338554"/>
          </a:xfrm>
          <a:prstGeom prst="rect">
            <a:avLst/>
          </a:prstGeom>
          <a:solidFill>
            <a:schemeClr val="bg1"/>
          </a:solidFill>
          <a:ln>
            <a:solidFill>
              <a:srgbClr val="00B0F0"/>
            </a:solidFill>
          </a:ln>
        </p:spPr>
        <p:txBody>
          <a:bodyPr wrap="square" rtlCol="0">
            <a:spAutoFit/>
          </a:bodyPr>
          <a:lstStyle/>
          <a:p>
            <a:r>
              <a:rPr lang="en-US" sz="1600" b="1" dirty="0"/>
              <a:t>Trash in Parking Lot, 56,605</a:t>
            </a:r>
          </a:p>
        </p:txBody>
      </p:sp>
      <p:sp>
        <p:nvSpPr>
          <p:cNvPr id="9" name="TextBox 8"/>
          <p:cNvSpPr txBox="1"/>
          <p:nvPr/>
        </p:nvSpPr>
        <p:spPr>
          <a:xfrm>
            <a:off x="6824241" y="4072552"/>
            <a:ext cx="2371725" cy="339940"/>
          </a:xfrm>
          <a:prstGeom prst="rect">
            <a:avLst/>
          </a:prstGeom>
          <a:solidFill>
            <a:schemeClr val="bg1"/>
          </a:solidFill>
          <a:ln>
            <a:solidFill>
              <a:srgbClr val="00B0F0"/>
            </a:solidFill>
          </a:ln>
        </p:spPr>
        <p:txBody>
          <a:bodyPr wrap="square" rtlCol="0">
            <a:spAutoFit/>
          </a:bodyPr>
          <a:lstStyle/>
          <a:p>
            <a:r>
              <a:rPr lang="en-US" sz="1600" b="1" dirty="0"/>
              <a:t>Not Fresh Products, 8,367</a:t>
            </a:r>
          </a:p>
        </p:txBody>
      </p:sp>
      <p:sp>
        <p:nvSpPr>
          <p:cNvPr id="11" name="TextBox 10"/>
          <p:cNvSpPr txBox="1"/>
          <p:nvPr/>
        </p:nvSpPr>
        <p:spPr>
          <a:xfrm>
            <a:off x="7911417" y="4748907"/>
            <a:ext cx="1524000" cy="584775"/>
          </a:xfrm>
          <a:prstGeom prst="rect">
            <a:avLst/>
          </a:prstGeom>
          <a:solidFill>
            <a:schemeClr val="bg1"/>
          </a:solidFill>
          <a:ln>
            <a:solidFill>
              <a:srgbClr val="00B0F0"/>
            </a:solidFill>
          </a:ln>
        </p:spPr>
        <p:txBody>
          <a:bodyPr wrap="square" rtlCol="0">
            <a:spAutoFit/>
          </a:bodyPr>
          <a:lstStyle/>
          <a:p>
            <a:r>
              <a:rPr lang="en-US" sz="1600" b="1" dirty="0"/>
              <a:t>Different Priced Products, 7,121</a:t>
            </a:r>
          </a:p>
        </p:txBody>
      </p:sp>
      <p:sp>
        <p:nvSpPr>
          <p:cNvPr id="12" name="TextBox 11"/>
          <p:cNvSpPr txBox="1"/>
          <p:nvPr/>
        </p:nvSpPr>
        <p:spPr>
          <a:xfrm rot="16200000">
            <a:off x="-155116" y="3750309"/>
            <a:ext cx="3355960" cy="830997"/>
          </a:xfrm>
          <a:prstGeom prst="rect">
            <a:avLst/>
          </a:prstGeom>
          <a:noFill/>
        </p:spPr>
        <p:txBody>
          <a:bodyPr wrap="square" rtlCol="0">
            <a:spAutoFit/>
          </a:bodyPr>
          <a:lstStyle/>
          <a:p>
            <a:pPr algn="ctr"/>
            <a:r>
              <a:rPr lang="en-US" sz="2400" i="1" dirty="0"/>
              <a:t>Impact on Overall Satisfaction</a:t>
            </a:r>
            <a:endParaRPr lang="en-US" sz="2400" dirty="0"/>
          </a:p>
        </p:txBody>
      </p:sp>
      <p:sp>
        <p:nvSpPr>
          <p:cNvPr id="3" name="TextBox 2"/>
          <p:cNvSpPr txBox="1"/>
          <p:nvPr/>
        </p:nvSpPr>
        <p:spPr>
          <a:xfrm>
            <a:off x="2362200" y="3124200"/>
            <a:ext cx="228600" cy="191709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63735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76760" cy="914400"/>
          </a:xfrm>
        </p:spPr>
        <p:txBody>
          <a:bodyPr/>
          <a:lstStyle/>
          <a:p>
            <a:pPr algn="ctr"/>
            <a:r>
              <a:rPr lang="en-US" dirty="0">
                <a:solidFill>
                  <a:schemeClr val="bg1"/>
                </a:solidFill>
              </a:rPr>
              <a:t>Summary</a:t>
            </a:r>
          </a:p>
        </p:txBody>
      </p:sp>
      <p:sp>
        <p:nvSpPr>
          <p:cNvPr id="3" name="Content Placeholder 2"/>
          <p:cNvSpPr>
            <a:spLocks noGrp="1"/>
          </p:cNvSpPr>
          <p:nvPr>
            <p:ph idx="1"/>
          </p:nvPr>
        </p:nvSpPr>
        <p:spPr/>
        <p:txBody>
          <a:bodyPr/>
          <a:lstStyle/>
          <a:p>
            <a:r>
              <a:rPr lang="en-US" dirty="0"/>
              <a:t>Clear prioritization of what is important</a:t>
            </a:r>
          </a:p>
          <a:p>
            <a:r>
              <a:rPr lang="en-US" dirty="0"/>
              <a:t>Magnitude of issue impact on Customer Satisfaction</a:t>
            </a:r>
          </a:p>
          <a:p>
            <a:r>
              <a:rPr lang="en-US" dirty="0"/>
              <a:t>Provides clear insight and focus on what to work on</a:t>
            </a:r>
          </a:p>
        </p:txBody>
      </p:sp>
    </p:spTree>
    <p:extLst>
      <p:ext uri="{BB962C8B-B14F-4D97-AF65-F5344CB8AC3E}">
        <p14:creationId xmlns:p14="http://schemas.microsoft.com/office/powerpoint/2010/main" val="3194597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71500" y="0"/>
            <a:ext cx="11620500" cy="914400"/>
          </a:xfrm>
        </p:spPr>
        <p:txBody>
          <a:bodyPr>
            <a:normAutofit/>
          </a:bodyPr>
          <a:lstStyle/>
          <a:p>
            <a:pPr algn="r"/>
            <a:r>
              <a:rPr lang="en-US" sz="5400" b="1" dirty="0">
                <a:solidFill>
                  <a:schemeClr val="bg1"/>
                </a:solidFill>
              </a:rPr>
              <a:t>Text Mining Practices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30423"/>
          </a:xfrm>
          <a:prstGeom prst="rect">
            <a:avLst/>
          </a:prstGeom>
        </p:spPr>
      </p:pic>
      <p:sp>
        <p:nvSpPr>
          <p:cNvPr id="6" name="Rectangle 5"/>
          <p:cNvSpPr/>
          <p:nvPr/>
        </p:nvSpPr>
        <p:spPr>
          <a:xfrm>
            <a:off x="0" y="-1"/>
            <a:ext cx="12192000" cy="7030423"/>
          </a:xfrm>
          <a:prstGeom prst="rect">
            <a:avLst/>
          </a:prstGeom>
          <a:solidFill>
            <a:srgbClr val="67A8C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7"/>
          <p:cNvSpPr txBox="1"/>
          <p:nvPr/>
        </p:nvSpPr>
        <p:spPr>
          <a:xfrm>
            <a:off x="0" y="2971800"/>
            <a:ext cx="12203723" cy="1100436"/>
          </a:xfrm>
          <a:prstGeom prst="rect">
            <a:avLst/>
          </a:prstGeom>
          <a:solidFill>
            <a:srgbClr val="C6AC7A"/>
          </a:solid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i="1" dirty="0">
                <a:solidFill>
                  <a:schemeClr val="bg1">
                    <a:lumMod val="95000"/>
                  </a:schemeClr>
                </a:solidFill>
                <a:latin typeface="+mj-lt"/>
              </a:rPr>
              <a:t>Case Study: </a:t>
            </a:r>
            <a:r>
              <a:rPr lang="en-US" sz="5400" dirty="0"/>
              <a:t>Internal Service Desk</a:t>
            </a:r>
            <a:endParaRPr lang="en-US" sz="5400" b="1" dirty="0">
              <a:solidFill>
                <a:schemeClr val="bg1">
                  <a:lumMod val="95000"/>
                </a:schemeClr>
              </a:solidFill>
              <a:latin typeface="+mj-lt"/>
            </a:endParaRPr>
          </a:p>
        </p:txBody>
      </p:sp>
    </p:spTree>
    <p:extLst>
      <p:ext uri="{BB962C8B-B14F-4D97-AF65-F5344CB8AC3E}">
        <p14:creationId xmlns:p14="http://schemas.microsoft.com/office/powerpoint/2010/main" val="3674074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668000" cy="5410200"/>
          </a:xfrm>
        </p:spPr>
        <p:txBody>
          <a:bodyPr>
            <a:noAutofit/>
          </a:bodyPr>
          <a:lstStyle/>
          <a:p>
            <a:pPr>
              <a:lnSpc>
                <a:spcPct val="120000"/>
              </a:lnSpc>
            </a:pPr>
            <a:r>
              <a:rPr lang="en-US" sz="2000" b="1" dirty="0"/>
              <a:t>Supports 6,500 stores spanning hundreds of owner operators</a:t>
            </a:r>
          </a:p>
          <a:p>
            <a:pPr>
              <a:lnSpc>
                <a:spcPct val="120000"/>
              </a:lnSpc>
              <a:spcBef>
                <a:spcPts val="1800"/>
              </a:spcBef>
            </a:pPr>
            <a:r>
              <a:rPr lang="en-US" sz="2000" b="1" dirty="0"/>
              <a:t>Highly integrated technical architecture</a:t>
            </a:r>
          </a:p>
          <a:p>
            <a:pPr lvl="1">
              <a:lnSpc>
                <a:spcPct val="120000"/>
              </a:lnSpc>
              <a:spcBef>
                <a:spcPts val="0"/>
              </a:spcBef>
            </a:pPr>
            <a:r>
              <a:rPr lang="en-US" sz="1800" dirty="0"/>
              <a:t>Multiple Point of Sale hardware device types and software configurations</a:t>
            </a:r>
          </a:p>
          <a:p>
            <a:pPr lvl="1">
              <a:lnSpc>
                <a:spcPct val="120000"/>
              </a:lnSpc>
              <a:spcBef>
                <a:spcPts val="0"/>
              </a:spcBef>
            </a:pPr>
            <a:r>
              <a:rPr lang="en-US" sz="1800" dirty="0"/>
              <a:t>Critical integrations supporting sales and operations</a:t>
            </a:r>
          </a:p>
          <a:p>
            <a:pPr lvl="1">
              <a:lnSpc>
                <a:spcPct val="120000"/>
              </a:lnSpc>
              <a:spcBef>
                <a:spcPts val="0"/>
              </a:spcBef>
            </a:pPr>
            <a:r>
              <a:rPr lang="en-US" sz="1800" dirty="0"/>
              <a:t>Network connectivity challenges vary by geography</a:t>
            </a:r>
          </a:p>
          <a:p>
            <a:pPr>
              <a:lnSpc>
                <a:spcPct val="120000"/>
              </a:lnSpc>
              <a:spcBef>
                <a:spcPts val="1800"/>
              </a:spcBef>
            </a:pPr>
            <a:r>
              <a:rPr lang="en-US" sz="2000" b="1" dirty="0"/>
              <a:t>Evolving technologies demand rapid hardware and software deployment with minimal business disruptions. This requires a highly technical Service Desk positioned to deliver quality support.</a:t>
            </a:r>
          </a:p>
          <a:p>
            <a:pPr lvl="1">
              <a:lnSpc>
                <a:spcPct val="120000"/>
              </a:lnSpc>
              <a:spcBef>
                <a:spcPts val="0"/>
              </a:spcBef>
            </a:pPr>
            <a:r>
              <a:rPr lang="en-US" sz="1800" dirty="0"/>
              <a:t>Digital</a:t>
            </a:r>
          </a:p>
          <a:p>
            <a:pPr lvl="1">
              <a:lnSpc>
                <a:spcPct val="120000"/>
              </a:lnSpc>
              <a:spcBef>
                <a:spcPts val="0"/>
              </a:spcBef>
            </a:pPr>
            <a:r>
              <a:rPr lang="en-US" sz="1800" dirty="0"/>
              <a:t>Secure Payment</a:t>
            </a:r>
          </a:p>
          <a:p>
            <a:pPr lvl="1">
              <a:lnSpc>
                <a:spcPct val="120000"/>
              </a:lnSpc>
              <a:spcBef>
                <a:spcPts val="0"/>
              </a:spcBef>
            </a:pPr>
            <a:r>
              <a:rPr lang="en-US" sz="1800" dirty="0"/>
              <a:t>Customer </a:t>
            </a:r>
            <a:r>
              <a:rPr lang="en-US" sz="1800" dirty="0" err="1"/>
              <a:t>Wifi</a:t>
            </a:r>
            <a:endParaRPr lang="en-US" sz="1800" dirty="0"/>
          </a:p>
          <a:p>
            <a:pPr lvl="1">
              <a:lnSpc>
                <a:spcPct val="120000"/>
              </a:lnSpc>
              <a:spcBef>
                <a:spcPts val="0"/>
              </a:spcBef>
            </a:pPr>
            <a:r>
              <a:rPr lang="en-US" sz="1800" dirty="0"/>
              <a:t>Social Media</a:t>
            </a:r>
          </a:p>
          <a:p>
            <a:pPr lvl="1">
              <a:lnSpc>
                <a:spcPct val="120000"/>
              </a:lnSpc>
              <a:spcBef>
                <a:spcPts val="0"/>
              </a:spcBef>
            </a:pPr>
            <a:r>
              <a:rPr lang="en-US" sz="1800" dirty="0"/>
              <a:t>Store team member engagement (eLearning, communication supporting tech savvy employees)</a:t>
            </a:r>
          </a:p>
          <a:p>
            <a:pPr lvl="1">
              <a:lnSpc>
                <a:spcPct val="120000"/>
              </a:lnSpc>
              <a:spcBef>
                <a:spcPts val="0"/>
              </a:spcBef>
            </a:pPr>
            <a:r>
              <a:rPr lang="en-US" sz="1800" dirty="0"/>
              <a:t>‘Insight to Action’ Store Reporting </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Service Desk Overview</a:t>
            </a:r>
          </a:p>
        </p:txBody>
      </p:sp>
    </p:spTree>
    <p:extLst>
      <p:ext uri="{BB962C8B-B14F-4D97-AF65-F5344CB8AC3E}">
        <p14:creationId xmlns:p14="http://schemas.microsoft.com/office/powerpoint/2010/main" val="237234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1800"/>
              </a:spcBef>
            </a:pPr>
            <a:r>
              <a:rPr lang="en-US" sz="2400" dirty="0"/>
              <a:t>Internal service desk addresses computer hardware, software and connectivity issues</a:t>
            </a:r>
          </a:p>
          <a:p>
            <a:pPr>
              <a:spcBef>
                <a:spcPts val="1800"/>
              </a:spcBef>
            </a:pPr>
            <a:r>
              <a:rPr lang="en-US" sz="2400" dirty="0"/>
              <a:t>800 to 1,200 unique calls per day</a:t>
            </a:r>
          </a:p>
          <a:p>
            <a:pPr>
              <a:spcBef>
                <a:spcPts val="1800"/>
              </a:spcBef>
            </a:pPr>
            <a:r>
              <a:rPr lang="en-US" sz="2400" dirty="0"/>
              <a:t>Business critical issues addressed for the store, can restrict ability to conduct business processes including collecting revenue</a:t>
            </a:r>
          </a:p>
          <a:p>
            <a:pPr>
              <a:spcBef>
                <a:spcPts val="1800"/>
              </a:spcBef>
            </a:pPr>
            <a:r>
              <a:rPr lang="en-US" sz="2400" dirty="0"/>
              <a:t>Analyst choose call reasons from menu of issues on up to 5 levels of call classification – not clear differentiation of choices and mistakes are made</a:t>
            </a:r>
          </a:p>
          <a:p>
            <a:pPr>
              <a:spcBef>
                <a:spcPts val="1800"/>
              </a:spcBef>
            </a:pPr>
            <a:r>
              <a:rPr lang="en-US" sz="2400" dirty="0"/>
              <a:t>Open ended comments entered by analyst at multiple points of case – probably the most accurate information</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Voice of Internal Customer</a:t>
            </a:r>
            <a:endParaRPr lang="en-US" sz="4800" b="1" dirty="0">
              <a:solidFill>
                <a:schemeClr val="bg1"/>
              </a:solidFill>
            </a:endParaRPr>
          </a:p>
        </p:txBody>
      </p:sp>
    </p:spTree>
    <p:extLst>
      <p:ext uri="{BB962C8B-B14F-4D97-AF65-F5344CB8AC3E}">
        <p14:creationId xmlns:p14="http://schemas.microsoft.com/office/powerpoint/2010/main" val="564404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1800"/>
              </a:spcBef>
            </a:pPr>
            <a:r>
              <a:rPr lang="en-US" sz="2400" dirty="0"/>
              <a:t>Due to several software releases that conflicted with different hardware configurations, a spike in number of calls received at the service desk caused an increase in Average Speed of Answer of service calls</a:t>
            </a:r>
          </a:p>
          <a:p>
            <a:pPr>
              <a:spcBef>
                <a:spcPts val="1800"/>
              </a:spcBef>
            </a:pPr>
            <a:r>
              <a:rPr lang="en-US" sz="2400" dirty="0"/>
              <a:t>Volume and complexity of issues necessitated a change in diagnostic tools to rapidly get to root cause</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An Urgent Business Need to be Addressed</a:t>
            </a:r>
            <a:endParaRPr lang="en-US" sz="4800" b="1" dirty="0">
              <a:solidFill>
                <a:schemeClr val="bg1"/>
              </a:solidFill>
            </a:endParaRPr>
          </a:p>
        </p:txBody>
      </p:sp>
    </p:spTree>
    <p:extLst>
      <p:ext uri="{BB962C8B-B14F-4D97-AF65-F5344CB8AC3E}">
        <p14:creationId xmlns:p14="http://schemas.microsoft.com/office/powerpoint/2010/main" val="2117248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Average Speed of Answer</a:t>
            </a:r>
            <a:endParaRPr lang="en-US" sz="48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162155"/>
            <a:ext cx="7772400" cy="5637126"/>
          </a:xfrm>
        </p:spPr>
      </p:pic>
      <p:sp>
        <p:nvSpPr>
          <p:cNvPr id="3" name="Rectangle 2"/>
          <p:cNvSpPr/>
          <p:nvPr/>
        </p:nvSpPr>
        <p:spPr>
          <a:xfrm>
            <a:off x="5622878" y="1600199"/>
            <a:ext cx="3825922" cy="5199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705600" y="1905000"/>
            <a:ext cx="3962400" cy="1015663"/>
          </a:xfrm>
          <a:prstGeom prst="rect">
            <a:avLst/>
          </a:prstGeom>
          <a:solidFill>
            <a:schemeClr val="bg1"/>
          </a:solidFill>
          <a:ln w="38100">
            <a:solidFill>
              <a:schemeClr val="accent1"/>
            </a:solidFill>
          </a:ln>
        </p:spPr>
        <p:txBody>
          <a:bodyPr wrap="square" rtlCol="0">
            <a:spAutoFit/>
          </a:bodyPr>
          <a:lstStyle/>
          <a:p>
            <a:pPr algn="ctr"/>
            <a:r>
              <a:rPr lang="en-US" sz="2000" b="1" dirty="0">
                <a:solidFill>
                  <a:srgbClr val="7030A0"/>
                </a:solidFill>
              </a:rPr>
              <a:t>The need for the project</a:t>
            </a:r>
          </a:p>
          <a:p>
            <a:pPr algn="ctr"/>
            <a:r>
              <a:rPr lang="en-US" sz="2000" b="1" dirty="0">
                <a:solidFill>
                  <a:srgbClr val="7030A0"/>
                </a:solidFill>
              </a:rPr>
              <a:t>was this graph – ASA increased</a:t>
            </a:r>
          </a:p>
          <a:p>
            <a:pPr algn="ctr"/>
            <a:r>
              <a:rPr lang="en-US" sz="2000" b="1" dirty="0">
                <a:solidFill>
                  <a:srgbClr val="7030A0"/>
                </a:solidFill>
              </a:rPr>
              <a:t>dramatically to unacceptable levels</a:t>
            </a:r>
          </a:p>
        </p:txBody>
      </p:sp>
    </p:spTree>
    <p:extLst>
      <p:ext uri="{BB962C8B-B14F-4D97-AF65-F5344CB8AC3E}">
        <p14:creationId xmlns:p14="http://schemas.microsoft.com/office/powerpoint/2010/main" val="337496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162155"/>
            <a:ext cx="7772400" cy="5637126"/>
          </a:xfrm>
        </p:spPr>
      </p:pic>
      <p:sp>
        <p:nvSpPr>
          <p:cNvPr id="3" name="Rectangle 2"/>
          <p:cNvSpPr/>
          <p:nvPr/>
        </p:nvSpPr>
        <p:spPr>
          <a:xfrm>
            <a:off x="5622878" y="1600199"/>
            <a:ext cx="3825922" cy="5199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5622878" y="1600199"/>
            <a:ext cx="2149522" cy="5199082"/>
            <a:chOff x="5622878" y="1600199"/>
            <a:chExt cx="2149522" cy="5199082"/>
          </a:xfrm>
        </p:grpSpPr>
        <p:sp>
          <p:nvSpPr>
            <p:cNvPr id="2" name="Rectangle 1"/>
            <p:cNvSpPr/>
            <p:nvPr/>
          </p:nvSpPr>
          <p:spPr>
            <a:xfrm>
              <a:off x="5622878" y="1600199"/>
              <a:ext cx="1958896" cy="5199082"/>
            </a:xfrm>
            <a:prstGeom prst="rect">
              <a:avLst/>
            </a:prstGeom>
            <a:solidFill>
              <a:srgbClr val="C6AC7A">
                <a:alpha val="10196"/>
              </a:srgbClr>
            </a:solidFill>
            <a:ln>
              <a:solidFill>
                <a:srgbClr val="000000">
                  <a:alpha val="41176"/>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urved Down Arrow 10"/>
            <p:cNvSpPr/>
            <p:nvPr/>
          </p:nvSpPr>
          <p:spPr>
            <a:xfrm flipH="1">
              <a:off x="7162800" y="3105835"/>
              <a:ext cx="609600" cy="3231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Average Speed of Answer</a:t>
            </a:r>
            <a:endParaRPr lang="en-US" sz="4800" b="1" dirty="0">
              <a:solidFill>
                <a:schemeClr val="bg1"/>
              </a:solidFill>
            </a:endParaRPr>
          </a:p>
        </p:txBody>
      </p:sp>
      <p:sp>
        <p:nvSpPr>
          <p:cNvPr id="15" name="TextBox 14"/>
          <p:cNvSpPr txBox="1"/>
          <p:nvPr/>
        </p:nvSpPr>
        <p:spPr>
          <a:xfrm>
            <a:off x="6705600" y="1905000"/>
            <a:ext cx="3962400" cy="1015663"/>
          </a:xfrm>
          <a:prstGeom prst="rect">
            <a:avLst/>
          </a:prstGeom>
          <a:solidFill>
            <a:schemeClr val="bg1"/>
          </a:solidFill>
          <a:ln w="38100">
            <a:solidFill>
              <a:schemeClr val="accent1"/>
            </a:solidFill>
          </a:ln>
        </p:spPr>
        <p:txBody>
          <a:bodyPr wrap="square" rtlCol="0">
            <a:spAutoFit/>
          </a:bodyPr>
          <a:lstStyle/>
          <a:p>
            <a:pPr algn="ctr"/>
            <a:r>
              <a:rPr lang="en-US" sz="2000" b="1" dirty="0">
                <a:solidFill>
                  <a:srgbClr val="7030A0"/>
                </a:solidFill>
              </a:rPr>
              <a:t>The need for the project</a:t>
            </a:r>
          </a:p>
          <a:p>
            <a:pPr algn="ctr"/>
            <a:r>
              <a:rPr lang="en-US" sz="2000" b="1" dirty="0">
                <a:solidFill>
                  <a:srgbClr val="7030A0"/>
                </a:solidFill>
              </a:rPr>
              <a:t>was this graph – ASA increased</a:t>
            </a:r>
          </a:p>
          <a:p>
            <a:pPr algn="ctr"/>
            <a:r>
              <a:rPr lang="en-US" sz="2000" b="1" dirty="0">
                <a:solidFill>
                  <a:srgbClr val="7030A0"/>
                </a:solidFill>
              </a:rPr>
              <a:t>dramatically to unacceptable levels</a:t>
            </a:r>
          </a:p>
        </p:txBody>
      </p:sp>
      <p:sp>
        <p:nvSpPr>
          <p:cNvPr id="16" name="TextBox 15"/>
          <p:cNvSpPr txBox="1"/>
          <p:nvPr/>
        </p:nvSpPr>
        <p:spPr>
          <a:xfrm>
            <a:off x="7500546" y="3466454"/>
            <a:ext cx="2372508" cy="707886"/>
          </a:xfrm>
          <a:prstGeom prst="rect">
            <a:avLst/>
          </a:prstGeom>
          <a:noFill/>
          <a:ln>
            <a:noFill/>
          </a:ln>
        </p:spPr>
        <p:txBody>
          <a:bodyPr wrap="none" rtlCol="0">
            <a:spAutoFit/>
          </a:bodyPr>
          <a:lstStyle/>
          <a:p>
            <a:pPr algn="ctr"/>
            <a:r>
              <a:rPr lang="en-US" sz="2000" dirty="0">
                <a:solidFill>
                  <a:schemeClr val="bg1">
                    <a:lumMod val="50000"/>
                  </a:schemeClr>
                </a:solidFill>
              </a:rPr>
              <a:t>Text Mining Solution </a:t>
            </a:r>
          </a:p>
          <a:p>
            <a:pPr algn="ctr"/>
            <a:r>
              <a:rPr lang="en-US" sz="2000" dirty="0">
                <a:solidFill>
                  <a:schemeClr val="bg1">
                    <a:lumMod val="50000"/>
                  </a:schemeClr>
                </a:solidFill>
              </a:rPr>
              <a:t>Implemented</a:t>
            </a:r>
          </a:p>
        </p:txBody>
      </p:sp>
    </p:spTree>
    <p:extLst>
      <p:ext uri="{BB962C8B-B14F-4D97-AF65-F5344CB8AC3E}">
        <p14:creationId xmlns:p14="http://schemas.microsoft.com/office/powerpoint/2010/main" val="42704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06167"/>
          </a:xfrm>
        </p:spPr>
        <p:txBody>
          <a:bodyPr>
            <a:normAutofit/>
          </a:bodyPr>
          <a:lstStyle/>
          <a:p>
            <a:pPr algn="ctr"/>
            <a:r>
              <a:rPr lang="en-US" sz="4800" dirty="0">
                <a:solidFill>
                  <a:schemeClr val="bg1"/>
                </a:solidFill>
              </a:rPr>
              <a:t>Text Mining Steps</a:t>
            </a:r>
          </a:p>
        </p:txBody>
      </p:sp>
      <p:sp>
        <p:nvSpPr>
          <p:cNvPr id="5" name="Flowchart: Multidocument 4"/>
          <p:cNvSpPr/>
          <p:nvPr/>
        </p:nvSpPr>
        <p:spPr>
          <a:xfrm>
            <a:off x="1572495" y="1395020"/>
            <a:ext cx="1676400" cy="211018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Textual Data</a:t>
            </a:r>
          </a:p>
        </p:txBody>
      </p:sp>
      <p:grpSp>
        <p:nvGrpSpPr>
          <p:cNvPr id="6" name="Group 5"/>
          <p:cNvGrpSpPr/>
          <p:nvPr/>
        </p:nvGrpSpPr>
        <p:grpSpPr>
          <a:xfrm>
            <a:off x="7178573" y="5162550"/>
            <a:ext cx="2852122" cy="1466850"/>
            <a:chOff x="5910878" y="5238750"/>
            <a:chExt cx="2852122" cy="1466850"/>
          </a:xfrm>
        </p:grpSpPr>
        <p:sp>
          <p:nvSpPr>
            <p:cNvPr id="7" name="Cube 6"/>
            <p:cNvSpPr/>
            <p:nvPr/>
          </p:nvSpPr>
          <p:spPr>
            <a:xfrm>
              <a:off x="7010400" y="5238750"/>
              <a:ext cx="1752600" cy="146685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64079" y="5917832"/>
              <a:ext cx="1303562" cy="369332"/>
            </a:xfrm>
            <a:prstGeom prst="rect">
              <a:avLst/>
            </a:prstGeom>
            <a:noFill/>
          </p:spPr>
          <p:txBody>
            <a:bodyPr wrap="none" rtlCol="0">
              <a:spAutoFit/>
            </a:bodyPr>
            <a:lstStyle/>
            <a:p>
              <a:r>
                <a:rPr lang="en-US" b="1" dirty="0"/>
                <a:t>OLAP cubes</a:t>
              </a:r>
            </a:p>
          </p:txBody>
        </p:sp>
        <p:sp>
          <p:nvSpPr>
            <p:cNvPr id="9" name="Right Arrow 8"/>
            <p:cNvSpPr/>
            <p:nvPr/>
          </p:nvSpPr>
          <p:spPr>
            <a:xfrm rot="1493459">
              <a:off x="5910878" y="5742574"/>
              <a:ext cx="1156984" cy="23736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325095" y="2121103"/>
            <a:ext cx="3514578" cy="583410"/>
            <a:chOff x="2057400" y="2197303"/>
            <a:chExt cx="3514578" cy="583410"/>
          </a:xfrm>
        </p:grpSpPr>
        <p:sp>
          <p:nvSpPr>
            <p:cNvPr id="11" name="Flowchart: Process 10"/>
            <p:cNvSpPr/>
            <p:nvPr/>
          </p:nvSpPr>
          <p:spPr>
            <a:xfrm>
              <a:off x="2590800" y="2247313"/>
              <a:ext cx="2981178" cy="533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Data Cleansing</a:t>
              </a:r>
            </a:p>
          </p:txBody>
        </p:sp>
        <p:sp>
          <p:nvSpPr>
            <p:cNvPr id="12" name="Right Arrow 11"/>
            <p:cNvSpPr/>
            <p:nvPr/>
          </p:nvSpPr>
          <p:spPr>
            <a:xfrm>
              <a:off x="2057400" y="2424980"/>
              <a:ext cx="381000" cy="16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453640" y="2197303"/>
              <a:ext cx="304799" cy="26277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grpSp>
      <p:grpSp>
        <p:nvGrpSpPr>
          <p:cNvPr id="14" name="Group 13"/>
          <p:cNvGrpSpPr/>
          <p:nvPr/>
        </p:nvGrpSpPr>
        <p:grpSpPr>
          <a:xfrm>
            <a:off x="3721335" y="2743200"/>
            <a:ext cx="3118338" cy="983565"/>
            <a:chOff x="2453640" y="2819400"/>
            <a:chExt cx="3118338" cy="983565"/>
          </a:xfrm>
        </p:grpSpPr>
        <p:sp>
          <p:nvSpPr>
            <p:cNvPr id="15" name="Flowchart: Process 14"/>
            <p:cNvSpPr/>
            <p:nvPr/>
          </p:nvSpPr>
          <p:spPr>
            <a:xfrm>
              <a:off x="2590800" y="3269565"/>
              <a:ext cx="2981178" cy="533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Data-driven Analysis</a:t>
              </a:r>
            </a:p>
          </p:txBody>
        </p:sp>
        <p:sp>
          <p:nvSpPr>
            <p:cNvPr id="16" name="Right Arrow 15"/>
            <p:cNvSpPr/>
            <p:nvPr/>
          </p:nvSpPr>
          <p:spPr>
            <a:xfrm rot="5400000">
              <a:off x="3841389" y="2926990"/>
              <a:ext cx="381000" cy="16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453640" y="3200400"/>
              <a:ext cx="304799" cy="26277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pSp>
      <p:grpSp>
        <p:nvGrpSpPr>
          <p:cNvPr id="18" name="Group 17"/>
          <p:cNvGrpSpPr/>
          <p:nvPr/>
        </p:nvGrpSpPr>
        <p:grpSpPr>
          <a:xfrm>
            <a:off x="3727198" y="3810000"/>
            <a:ext cx="3103097" cy="939017"/>
            <a:chOff x="2459503" y="3886200"/>
            <a:chExt cx="3103097" cy="939017"/>
          </a:xfrm>
        </p:grpSpPr>
        <p:sp>
          <p:nvSpPr>
            <p:cNvPr id="19" name="Flowchart: Process 18"/>
            <p:cNvSpPr/>
            <p:nvPr/>
          </p:nvSpPr>
          <p:spPr>
            <a:xfrm>
              <a:off x="2590800" y="4291817"/>
              <a:ext cx="2971800" cy="533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Analyst-driven Analysis</a:t>
              </a:r>
            </a:p>
          </p:txBody>
        </p:sp>
        <p:sp>
          <p:nvSpPr>
            <p:cNvPr id="20" name="Right Arrow 19"/>
            <p:cNvSpPr/>
            <p:nvPr/>
          </p:nvSpPr>
          <p:spPr>
            <a:xfrm rot="5400000">
              <a:off x="3841389" y="3993790"/>
              <a:ext cx="381000" cy="16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459503" y="4183965"/>
              <a:ext cx="304799" cy="26277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grpSp>
        <p:nvGrpSpPr>
          <p:cNvPr id="22" name="Group 21"/>
          <p:cNvGrpSpPr/>
          <p:nvPr/>
        </p:nvGrpSpPr>
        <p:grpSpPr>
          <a:xfrm>
            <a:off x="3738921" y="4800600"/>
            <a:ext cx="3100752" cy="970670"/>
            <a:chOff x="2471226" y="4876800"/>
            <a:chExt cx="3100752" cy="970670"/>
          </a:xfrm>
        </p:grpSpPr>
        <p:sp>
          <p:nvSpPr>
            <p:cNvPr id="23" name="Flowchart: Process 22"/>
            <p:cNvSpPr/>
            <p:nvPr/>
          </p:nvSpPr>
          <p:spPr>
            <a:xfrm>
              <a:off x="2590800" y="5314070"/>
              <a:ext cx="2981178" cy="5334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Enriching Structured Data</a:t>
              </a:r>
            </a:p>
          </p:txBody>
        </p:sp>
        <p:sp>
          <p:nvSpPr>
            <p:cNvPr id="24" name="Right Arrow 23"/>
            <p:cNvSpPr/>
            <p:nvPr/>
          </p:nvSpPr>
          <p:spPr>
            <a:xfrm rot="5400000">
              <a:off x="3841389" y="4984390"/>
              <a:ext cx="381000" cy="16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471226" y="5213337"/>
              <a:ext cx="304799" cy="26277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grpSp>
      <p:grpSp>
        <p:nvGrpSpPr>
          <p:cNvPr id="26" name="Group 25"/>
          <p:cNvGrpSpPr/>
          <p:nvPr/>
        </p:nvGrpSpPr>
        <p:grpSpPr>
          <a:xfrm>
            <a:off x="7584155" y="3293592"/>
            <a:ext cx="2675140" cy="2436858"/>
            <a:chOff x="6316460" y="3369792"/>
            <a:chExt cx="2675140" cy="2436858"/>
          </a:xfrm>
        </p:grpSpPr>
        <p:sp>
          <p:nvSpPr>
            <p:cNvPr id="27" name="Right Arrow 26"/>
            <p:cNvSpPr/>
            <p:nvPr/>
          </p:nvSpPr>
          <p:spPr>
            <a:xfrm rot="18324287">
              <a:off x="5608974" y="4900511"/>
              <a:ext cx="1613625" cy="19865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682" y="3369792"/>
              <a:ext cx="2028918" cy="1624483"/>
            </a:xfrm>
            <a:prstGeom prst="rect">
              <a:avLst/>
            </a:prstGeom>
          </p:spPr>
        </p:pic>
      </p:grpSp>
      <p:grpSp>
        <p:nvGrpSpPr>
          <p:cNvPr id="29" name="Group 28"/>
          <p:cNvGrpSpPr/>
          <p:nvPr/>
        </p:nvGrpSpPr>
        <p:grpSpPr>
          <a:xfrm>
            <a:off x="6982695" y="1415774"/>
            <a:ext cx="3276600" cy="4325461"/>
            <a:chOff x="5715000" y="1392354"/>
            <a:chExt cx="3276600" cy="4325461"/>
          </a:xfrm>
        </p:grpSpPr>
        <p:sp>
          <p:nvSpPr>
            <p:cNvPr id="30" name="TextBox 29"/>
            <p:cNvSpPr txBox="1"/>
            <p:nvPr/>
          </p:nvSpPr>
          <p:spPr>
            <a:xfrm>
              <a:off x="6962682" y="1392354"/>
              <a:ext cx="1885260" cy="369332"/>
            </a:xfrm>
            <a:prstGeom prst="rect">
              <a:avLst/>
            </a:prstGeom>
            <a:noFill/>
          </p:spPr>
          <p:txBody>
            <a:bodyPr wrap="none" rtlCol="0">
              <a:spAutoFit/>
            </a:bodyPr>
            <a:lstStyle/>
            <a:p>
              <a:r>
                <a:rPr lang="en-US" b="1" dirty="0"/>
                <a:t>Graphical Reports</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509" y="1715237"/>
              <a:ext cx="2223091" cy="1385543"/>
            </a:xfrm>
            <a:prstGeom prst="rect">
              <a:avLst/>
            </a:prstGeom>
          </p:spPr>
        </p:pic>
        <p:sp>
          <p:nvSpPr>
            <p:cNvPr id="32" name="Right Arrow 31"/>
            <p:cNvSpPr/>
            <p:nvPr/>
          </p:nvSpPr>
          <p:spPr>
            <a:xfrm rot="17140469">
              <a:off x="4859439" y="4037302"/>
              <a:ext cx="3006510" cy="185225"/>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p:cNvSpPr/>
            <p:nvPr/>
          </p:nvSpPr>
          <p:spPr>
            <a:xfrm>
              <a:off x="5715000" y="5244485"/>
              <a:ext cx="304800" cy="473330"/>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46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162155"/>
            <a:ext cx="7772400" cy="5637126"/>
          </a:xfrm>
        </p:spPr>
      </p:pic>
      <p:grpSp>
        <p:nvGrpSpPr>
          <p:cNvPr id="12" name="Group 11"/>
          <p:cNvGrpSpPr/>
          <p:nvPr/>
        </p:nvGrpSpPr>
        <p:grpSpPr>
          <a:xfrm>
            <a:off x="5622878" y="1600199"/>
            <a:ext cx="4250176" cy="5199082"/>
            <a:chOff x="5622878" y="1600199"/>
            <a:chExt cx="4250176" cy="5199082"/>
          </a:xfrm>
        </p:grpSpPr>
        <p:sp>
          <p:nvSpPr>
            <p:cNvPr id="2" name="Rectangle 1"/>
            <p:cNvSpPr/>
            <p:nvPr/>
          </p:nvSpPr>
          <p:spPr>
            <a:xfrm>
              <a:off x="5622878" y="1600199"/>
              <a:ext cx="1958896" cy="5199082"/>
            </a:xfrm>
            <a:prstGeom prst="rect">
              <a:avLst/>
            </a:prstGeom>
            <a:solidFill>
              <a:srgbClr val="C6AC7A">
                <a:alpha val="10196"/>
              </a:srgbClr>
            </a:solidFill>
            <a:ln>
              <a:solidFill>
                <a:srgbClr val="000000">
                  <a:alpha val="41176"/>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500546" y="3466454"/>
              <a:ext cx="2372508" cy="707886"/>
            </a:xfrm>
            <a:prstGeom prst="rect">
              <a:avLst/>
            </a:prstGeom>
            <a:noFill/>
            <a:ln>
              <a:noFill/>
            </a:ln>
          </p:spPr>
          <p:txBody>
            <a:bodyPr wrap="none" rtlCol="0">
              <a:spAutoFit/>
            </a:bodyPr>
            <a:lstStyle/>
            <a:p>
              <a:pPr algn="ctr"/>
              <a:r>
                <a:rPr lang="en-US" sz="2000" dirty="0">
                  <a:solidFill>
                    <a:schemeClr val="bg1">
                      <a:lumMod val="50000"/>
                    </a:schemeClr>
                  </a:solidFill>
                </a:rPr>
                <a:t>Text Mining Solution </a:t>
              </a:r>
            </a:p>
            <a:p>
              <a:pPr algn="ctr"/>
              <a:r>
                <a:rPr lang="en-US" sz="2000" dirty="0">
                  <a:solidFill>
                    <a:schemeClr val="bg1">
                      <a:lumMod val="50000"/>
                    </a:schemeClr>
                  </a:solidFill>
                </a:rPr>
                <a:t>Implemented</a:t>
              </a:r>
            </a:p>
          </p:txBody>
        </p:sp>
        <p:sp>
          <p:nvSpPr>
            <p:cNvPr id="11" name="Curved Down Arrow 10"/>
            <p:cNvSpPr/>
            <p:nvPr/>
          </p:nvSpPr>
          <p:spPr>
            <a:xfrm flipH="1">
              <a:off x="7162800" y="3105835"/>
              <a:ext cx="609600" cy="3231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6705600" y="1905000"/>
            <a:ext cx="3962400" cy="1015663"/>
          </a:xfrm>
          <a:prstGeom prst="rect">
            <a:avLst/>
          </a:prstGeom>
          <a:solidFill>
            <a:schemeClr val="bg1"/>
          </a:solidFill>
          <a:ln w="38100">
            <a:solidFill>
              <a:schemeClr val="accent1"/>
            </a:solidFill>
          </a:ln>
        </p:spPr>
        <p:txBody>
          <a:bodyPr wrap="square" rtlCol="0">
            <a:spAutoFit/>
          </a:bodyPr>
          <a:lstStyle/>
          <a:p>
            <a:pPr algn="ctr"/>
            <a:r>
              <a:rPr lang="en-US" sz="2000" b="1" dirty="0">
                <a:solidFill>
                  <a:srgbClr val="7030A0"/>
                </a:solidFill>
              </a:rPr>
              <a:t>The need for the project</a:t>
            </a:r>
          </a:p>
          <a:p>
            <a:pPr algn="ctr"/>
            <a:r>
              <a:rPr lang="en-US" sz="2000" b="1" dirty="0">
                <a:solidFill>
                  <a:srgbClr val="7030A0"/>
                </a:solidFill>
              </a:rPr>
              <a:t>was this graph – ASA increased</a:t>
            </a:r>
          </a:p>
          <a:p>
            <a:pPr algn="ctr"/>
            <a:r>
              <a:rPr lang="en-US" sz="2000" b="1" dirty="0">
                <a:solidFill>
                  <a:srgbClr val="7030A0"/>
                </a:solidFill>
              </a:rPr>
              <a:t>dramatically to unacceptable levels</a:t>
            </a:r>
          </a:p>
        </p:txBody>
      </p:sp>
      <p:sp>
        <p:nvSpPr>
          <p:cNvPr id="10"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Average Speed of Answer</a:t>
            </a:r>
            <a:endParaRPr lang="en-US" sz="4800" b="1" dirty="0">
              <a:solidFill>
                <a:schemeClr val="bg1"/>
              </a:solidFill>
            </a:endParaRPr>
          </a:p>
        </p:txBody>
      </p:sp>
    </p:spTree>
    <p:extLst>
      <p:ext uri="{BB962C8B-B14F-4D97-AF65-F5344CB8AC3E}">
        <p14:creationId xmlns:p14="http://schemas.microsoft.com/office/powerpoint/2010/main" val="1423187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972800" cy="4800599"/>
          </a:xfrm>
        </p:spPr>
        <p:txBody>
          <a:bodyPr>
            <a:noAutofit/>
          </a:bodyPr>
          <a:lstStyle/>
          <a:p>
            <a:r>
              <a:rPr lang="en-US" sz="2000" dirty="0"/>
              <a:t>Previous analysis used sources of data independently: </a:t>
            </a:r>
          </a:p>
          <a:p>
            <a:pPr lvl="1"/>
            <a:r>
              <a:rPr lang="en-US" sz="2000" dirty="0"/>
              <a:t>Telephone system data (Cisco)</a:t>
            </a:r>
          </a:p>
          <a:p>
            <a:pPr lvl="1"/>
            <a:r>
              <a:rPr lang="en-US" sz="2000" dirty="0"/>
              <a:t>Call contact data (Remedy)</a:t>
            </a:r>
          </a:p>
          <a:p>
            <a:pPr>
              <a:spcBef>
                <a:spcPts val="1800"/>
              </a:spcBef>
            </a:pPr>
            <a:r>
              <a:rPr lang="en-US" sz="2000" dirty="0"/>
              <a:t>Now: import and join data from both sources twice daily over rolling 90 days timeframe</a:t>
            </a:r>
          </a:p>
          <a:p>
            <a:pPr>
              <a:spcBef>
                <a:spcPts val="1800"/>
              </a:spcBef>
            </a:pPr>
            <a:r>
              <a:rPr lang="en-US" sz="2000" dirty="0"/>
              <a:t>Calculate call center metrics from structured data and combine 3 open ended comment fields </a:t>
            </a:r>
          </a:p>
          <a:p>
            <a:pPr lvl="1"/>
            <a:r>
              <a:rPr lang="en-US" sz="2000" dirty="0"/>
              <a:t>Dictionary and taxonomy built from past year’s data</a:t>
            </a:r>
          </a:p>
          <a:p>
            <a:pPr lvl="1"/>
            <a:r>
              <a:rPr lang="en-US" sz="2000" dirty="0"/>
              <a:t>Data scored with taxonomy categories extracted from combined comment fields</a:t>
            </a:r>
          </a:p>
          <a:p>
            <a:pPr>
              <a:spcBef>
                <a:spcPts val="1800"/>
              </a:spcBef>
            </a:pPr>
            <a:r>
              <a:rPr lang="en-US" sz="2000" dirty="0"/>
              <a:t>Graphs and metrics based on taxonomy classification of text</a:t>
            </a:r>
          </a:p>
          <a:p>
            <a:pPr lvl="1"/>
            <a:r>
              <a:rPr lang="en-US" sz="2000" dirty="0"/>
              <a:t>Much more precise than call categories from 5 menu levels</a:t>
            </a:r>
          </a:p>
          <a:p>
            <a:pPr>
              <a:spcBef>
                <a:spcPts val="1800"/>
              </a:spcBef>
            </a:pPr>
            <a:r>
              <a:rPr lang="en-US" sz="2000" dirty="0"/>
              <a:t>Additional business metrics were easily linked to scored taxonomy for further rapid analysis</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Methodology</a:t>
            </a:r>
            <a:endParaRPr lang="en-US" sz="4800" b="1" dirty="0">
              <a:solidFill>
                <a:schemeClr val="bg1"/>
              </a:solidFill>
            </a:endParaRPr>
          </a:p>
        </p:txBody>
      </p:sp>
    </p:spTree>
    <p:extLst>
      <p:ext uri="{BB962C8B-B14F-4D97-AF65-F5344CB8AC3E}">
        <p14:creationId xmlns:p14="http://schemas.microsoft.com/office/powerpoint/2010/main" val="3534804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err="1">
                <a:solidFill>
                  <a:schemeClr val="bg1"/>
                </a:solidFill>
              </a:rPr>
              <a:t>TreeMap</a:t>
            </a:r>
            <a:r>
              <a:rPr lang="en-US" sz="4800" dirty="0">
                <a:solidFill>
                  <a:schemeClr val="bg1"/>
                </a:solidFill>
              </a:rPr>
              <a:t> Based on Taxonomy</a:t>
            </a:r>
            <a:endParaRPr lang="en-US" sz="48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1219200"/>
            <a:ext cx="7848600" cy="5480692"/>
          </a:xfrm>
        </p:spPr>
      </p:pic>
      <p:sp>
        <p:nvSpPr>
          <p:cNvPr id="6" name="TextBox 5"/>
          <p:cNvSpPr txBox="1"/>
          <p:nvPr/>
        </p:nvSpPr>
        <p:spPr>
          <a:xfrm>
            <a:off x="381000" y="2358810"/>
            <a:ext cx="2819400" cy="2554545"/>
          </a:xfrm>
          <a:prstGeom prst="rect">
            <a:avLst/>
          </a:prstGeom>
          <a:noFill/>
          <a:ln w="38100">
            <a:solidFill>
              <a:schemeClr val="accent1"/>
            </a:solidFill>
          </a:ln>
        </p:spPr>
        <p:txBody>
          <a:bodyPr wrap="square" rtlCol="0">
            <a:spAutoFit/>
          </a:bodyPr>
          <a:lstStyle/>
          <a:p>
            <a:pPr algn="ctr"/>
            <a:r>
              <a:rPr lang="en-US" sz="2000" b="1" dirty="0">
                <a:solidFill>
                  <a:srgbClr val="7030A0"/>
                </a:solidFill>
              </a:rPr>
              <a:t>Size of box represents the number of Issues</a:t>
            </a:r>
          </a:p>
          <a:p>
            <a:pPr algn="ctr"/>
            <a:endParaRPr lang="en-US" sz="2000" b="1" dirty="0">
              <a:solidFill>
                <a:srgbClr val="7030A0"/>
              </a:solidFill>
            </a:endParaRPr>
          </a:p>
          <a:p>
            <a:pPr algn="ctr"/>
            <a:r>
              <a:rPr lang="en-US" sz="2000" b="1" dirty="0">
                <a:solidFill>
                  <a:srgbClr val="7030A0"/>
                </a:solidFill>
              </a:rPr>
              <a:t>Green shows short call handle time.</a:t>
            </a:r>
          </a:p>
          <a:p>
            <a:pPr algn="ctr"/>
            <a:endParaRPr lang="en-US" sz="2000" b="1" dirty="0">
              <a:solidFill>
                <a:srgbClr val="7030A0"/>
              </a:solidFill>
            </a:endParaRPr>
          </a:p>
          <a:p>
            <a:pPr algn="ctr"/>
            <a:r>
              <a:rPr lang="en-US" sz="2000" b="1" dirty="0">
                <a:solidFill>
                  <a:srgbClr val="7030A0"/>
                </a:solidFill>
              </a:rPr>
              <a:t>Red shows longer call handle time.</a:t>
            </a:r>
          </a:p>
        </p:txBody>
      </p:sp>
    </p:spTree>
    <p:extLst>
      <p:ext uri="{BB962C8B-B14F-4D97-AF65-F5344CB8AC3E}">
        <p14:creationId xmlns:p14="http://schemas.microsoft.com/office/powerpoint/2010/main" val="3076811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Heat Map Based on Time of Day Analysis</a:t>
            </a:r>
            <a:endParaRPr lang="en-US" sz="4800" b="1" dirty="0">
              <a:solidFill>
                <a:schemeClr val="bg1"/>
              </a:solidFill>
            </a:endParaRPr>
          </a:p>
        </p:txBody>
      </p:sp>
      <p:pic>
        <p:nvPicPr>
          <p:cNvPr id="5"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778" t="2155" r="2778" b="17305"/>
          <a:stretch/>
        </p:blipFill>
        <p:spPr>
          <a:xfrm>
            <a:off x="4876800" y="1692462"/>
            <a:ext cx="5486400" cy="4760259"/>
          </a:xfrm>
          <a:noFill/>
          <a:ln>
            <a:solidFill>
              <a:srgbClr val="7030A0"/>
            </a:solidFill>
          </a:ln>
        </p:spPr>
      </p:pic>
      <p:sp>
        <p:nvSpPr>
          <p:cNvPr id="6" name="TextBox 5"/>
          <p:cNvSpPr txBox="1"/>
          <p:nvPr/>
        </p:nvSpPr>
        <p:spPr>
          <a:xfrm>
            <a:off x="990600" y="2133600"/>
            <a:ext cx="2812308" cy="1323439"/>
          </a:xfrm>
          <a:prstGeom prst="rect">
            <a:avLst/>
          </a:prstGeom>
          <a:noFill/>
          <a:ln w="38100">
            <a:solidFill>
              <a:schemeClr val="accent1"/>
            </a:solidFill>
          </a:ln>
        </p:spPr>
        <p:txBody>
          <a:bodyPr wrap="square" rtlCol="0">
            <a:spAutoFit/>
          </a:bodyPr>
          <a:lstStyle/>
          <a:p>
            <a:pPr algn="ctr"/>
            <a:r>
              <a:rPr lang="en-US" sz="2000" b="1" dirty="0">
                <a:solidFill>
                  <a:srgbClr val="7030A0"/>
                </a:solidFill>
              </a:rPr>
              <a:t>This Heat Map shows what day of the week and at what times major issues occur.</a:t>
            </a:r>
          </a:p>
        </p:txBody>
      </p:sp>
      <p:sp>
        <p:nvSpPr>
          <p:cNvPr id="2" name="TextBox 1"/>
          <p:cNvSpPr txBox="1"/>
          <p:nvPr/>
        </p:nvSpPr>
        <p:spPr>
          <a:xfrm>
            <a:off x="5029200" y="1267968"/>
            <a:ext cx="5791200" cy="400110"/>
          </a:xfrm>
          <a:prstGeom prst="rect">
            <a:avLst/>
          </a:prstGeom>
          <a:noFill/>
        </p:spPr>
        <p:txBody>
          <a:bodyPr wrap="square" rtlCol="0">
            <a:spAutoFit/>
          </a:bodyPr>
          <a:lstStyle/>
          <a:p>
            <a:r>
              <a:rPr lang="en-US" sz="2000" dirty="0"/>
              <a:t>Wednesday                                                        Tuesday</a:t>
            </a:r>
          </a:p>
        </p:txBody>
      </p:sp>
      <p:cxnSp>
        <p:nvCxnSpPr>
          <p:cNvPr id="7" name="Straight Connector 6"/>
          <p:cNvCxnSpPr/>
          <p:nvPr/>
        </p:nvCxnSpPr>
        <p:spPr>
          <a:xfrm>
            <a:off x="6324600" y="1443990"/>
            <a:ext cx="3048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77000" y="1447800"/>
            <a:ext cx="0" cy="2359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62800" y="1447800"/>
            <a:ext cx="0" cy="2446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48600" y="1447800"/>
            <a:ext cx="0" cy="2446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534400" y="1447800"/>
            <a:ext cx="0" cy="2176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220200" y="1447389"/>
            <a:ext cx="0" cy="24507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372600" y="1443990"/>
            <a:ext cx="15240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67200" y="1905000"/>
            <a:ext cx="664580" cy="4801314"/>
          </a:xfrm>
          <a:prstGeom prst="rect">
            <a:avLst/>
          </a:prstGeom>
          <a:noFill/>
        </p:spPr>
        <p:txBody>
          <a:bodyPr wrap="square" rtlCol="0">
            <a:spAutoFit/>
          </a:bodyPr>
          <a:lstStyle/>
          <a:p>
            <a:pPr algn="r"/>
            <a:endParaRPr lang="en-US" sz="1600" dirty="0"/>
          </a:p>
          <a:p>
            <a:pPr algn="r"/>
            <a:r>
              <a:rPr lang="en-US" sz="1600" dirty="0"/>
              <a:t>05:00</a:t>
            </a:r>
          </a:p>
          <a:p>
            <a:pPr algn="r"/>
            <a:endParaRPr lang="en-US" sz="1200" dirty="0"/>
          </a:p>
          <a:p>
            <a:pPr algn="r"/>
            <a:r>
              <a:rPr lang="en-US" sz="1600" dirty="0"/>
              <a:t>07:00</a:t>
            </a:r>
          </a:p>
          <a:p>
            <a:pPr algn="r"/>
            <a:endParaRPr lang="en-US" sz="1400" dirty="0"/>
          </a:p>
          <a:p>
            <a:pPr algn="r"/>
            <a:r>
              <a:rPr lang="en-US" sz="1600" dirty="0"/>
              <a:t>09:00</a:t>
            </a:r>
          </a:p>
          <a:p>
            <a:pPr algn="r"/>
            <a:endParaRPr lang="en-US" sz="1400" dirty="0"/>
          </a:p>
          <a:p>
            <a:pPr algn="r"/>
            <a:r>
              <a:rPr lang="en-US" sz="1600" dirty="0"/>
              <a:t>11:00</a:t>
            </a:r>
          </a:p>
          <a:p>
            <a:pPr algn="r"/>
            <a:endParaRPr lang="en-US" sz="1200" dirty="0"/>
          </a:p>
          <a:p>
            <a:pPr algn="r"/>
            <a:r>
              <a:rPr lang="en-US" sz="1600" dirty="0"/>
              <a:t>13:00</a:t>
            </a:r>
          </a:p>
          <a:p>
            <a:pPr algn="r"/>
            <a:endParaRPr lang="en-US" sz="1400" dirty="0"/>
          </a:p>
          <a:p>
            <a:pPr algn="r"/>
            <a:r>
              <a:rPr lang="en-US" sz="1600" dirty="0"/>
              <a:t>15:00</a:t>
            </a:r>
          </a:p>
          <a:p>
            <a:pPr algn="r"/>
            <a:endParaRPr lang="en-US" sz="1400" dirty="0"/>
          </a:p>
          <a:p>
            <a:pPr algn="r"/>
            <a:r>
              <a:rPr lang="en-US" sz="1600" dirty="0"/>
              <a:t>17:00</a:t>
            </a:r>
          </a:p>
          <a:p>
            <a:pPr algn="r"/>
            <a:endParaRPr lang="en-US" sz="1400" dirty="0"/>
          </a:p>
          <a:p>
            <a:pPr algn="r"/>
            <a:r>
              <a:rPr lang="en-US" sz="1600" dirty="0"/>
              <a:t>19:00</a:t>
            </a:r>
          </a:p>
          <a:p>
            <a:pPr algn="r"/>
            <a:endParaRPr lang="en-US" sz="1400" dirty="0"/>
          </a:p>
          <a:p>
            <a:pPr algn="r"/>
            <a:r>
              <a:rPr lang="en-US" sz="1600" dirty="0"/>
              <a:t>21:00</a:t>
            </a:r>
          </a:p>
          <a:p>
            <a:pPr algn="r"/>
            <a:endParaRPr lang="en-US" sz="1200" dirty="0"/>
          </a:p>
          <a:p>
            <a:pPr algn="r"/>
            <a:r>
              <a:rPr lang="en-US" sz="1600" dirty="0"/>
              <a:t>23:00</a:t>
            </a:r>
          </a:p>
        </p:txBody>
      </p:sp>
    </p:spTree>
    <p:extLst>
      <p:ext uri="{BB962C8B-B14F-4D97-AF65-F5344CB8AC3E}">
        <p14:creationId xmlns:p14="http://schemas.microsoft.com/office/powerpoint/2010/main" val="3919035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66999" y="4467560"/>
            <a:ext cx="9143999" cy="2006669"/>
          </a:xfrm>
          <a:prstGeom prst="rect">
            <a:avLst/>
          </a:prstGeom>
          <a:solidFill>
            <a:srgbClr val="EAD3EE"/>
          </a:solidFill>
          <a:ln w="3175">
            <a:solidFill>
              <a:srgbClr val="EAD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Issue Category Trends Based on Taxonomy</a:t>
            </a:r>
            <a:endParaRPr lang="en-US" sz="4800" b="1" dirty="0">
              <a:solidFill>
                <a:schemeClr val="bg1"/>
              </a:solidFill>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395" t="8066" r="2460" b="14515"/>
          <a:stretch/>
        </p:blipFill>
        <p:spPr>
          <a:xfrm>
            <a:off x="2667000" y="1828800"/>
            <a:ext cx="9144000" cy="3657600"/>
          </a:xfrm>
          <a:ln w="28575">
            <a:solidFill>
              <a:srgbClr val="EAD3EE"/>
            </a:solidFill>
          </a:ln>
        </p:spPr>
      </p:pic>
      <p:sp>
        <p:nvSpPr>
          <p:cNvPr id="6" name="TextBox 5"/>
          <p:cNvSpPr txBox="1"/>
          <p:nvPr/>
        </p:nvSpPr>
        <p:spPr>
          <a:xfrm>
            <a:off x="365856" y="2236315"/>
            <a:ext cx="1974108" cy="2246769"/>
          </a:xfrm>
          <a:prstGeom prst="rect">
            <a:avLst/>
          </a:prstGeom>
          <a:noFill/>
          <a:ln w="38100">
            <a:solidFill>
              <a:schemeClr val="accent1"/>
            </a:solidFill>
          </a:ln>
        </p:spPr>
        <p:txBody>
          <a:bodyPr wrap="square" rtlCol="0">
            <a:spAutoFit/>
          </a:bodyPr>
          <a:lstStyle/>
          <a:p>
            <a:pPr algn="ctr"/>
            <a:r>
              <a:rPr lang="en-US" sz="2000" b="1" dirty="0">
                <a:solidFill>
                  <a:srgbClr val="7030A0"/>
                </a:solidFill>
              </a:rPr>
              <a:t>Call trend chart shows what are the major issues uncovered using the taxonomy and the call total handle time</a:t>
            </a:r>
          </a:p>
        </p:txBody>
      </p:sp>
      <p:sp>
        <p:nvSpPr>
          <p:cNvPr id="8" name="TextBox 7"/>
          <p:cNvSpPr txBox="1"/>
          <p:nvPr/>
        </p:nvSpPr>
        <p:spPr>
          <a:xfrm>
            <a:off x="6438900" y="1235597"/>
            <a:ext cx="1828800" cy="400110"/>
          </a:xfrm>
          <a:prstGeom prst="rect">
            <a:avLst/>
          </a:prstGeom>
          <a:noFill/>
        </p:spPr>
        <p:txBody>
          <a:bodyPr wrap="square" rtlCol="0">
            <a:spAutoFit/>
          </a:bodyPr>
          <a:lstStyle/>
          <a:p>
            <a:r>
              <a:rPr lang="en-US" sz="2000" dirty="0"/>
              <a:t>Issue Category</a:t>
            </a:r>
          </a:p>
        </p:txBody>
      </p:sp>
      <p:sp>
        <p:nvSpPr>
          <p:cNvPr id="9" name="TextBox 8"/>
          <p:cNvSpPr txBox="1"/>
          <p:nvPr/>
        </p:nvSpPr>
        <p:spPr>
          <a:xfrm rot="16200000">
            <a:off x="2350381" y="5164316"/>
            <a:ext cx="1748045" cy="369332"/>
          </a:xfrm>
          <a:prstGeom prst="rect">
            <a:avLst/>
          </a:prstGeom>
          <a:solidFill>
            <a:srgbClr val="EAD3EE"/>
          </a:solidFill>
        </p:spPr>
        <p:txBody>
          <a:bodyPr wrap="square" rtlCol="0">
            <a:spAutoFit/>
          </a:bodyPr>
          <a:lstStyle/>
          <a:p>
            <a:pPr algn="r"/>
            <a:r>
              <a:rPr lang="en-US" dirty="0"/>
              <a:t>Bump</a:t>
            </a:r>
          </a:p>
        </p:txBody>
      </p:sp>
      <p:sp>
        <p:nvSpPr>
          <p:cNvPr id="10" name="TextBox 9"/>
          <p:cNvSpPr txBox="1"/>
          <p:nvPr/>
        </p:nvSpPr>
        <p:spPr>
          <a:xfrm rot="16200000">
            <a:off x="2733705" y="5130810"/>
            <a:ext cx="1681033" cy="369332"/>
          </a:xfrm>
          <a:prstGeom prst="rect">
            <a:avLst/>
          </a:prstGeom>
          <a:solidFill>
            <a:srgbClr val="EAD3EE"/>
          </a:solidFill>
        </p:spPr>
        <p:txBody>
          <a:bodyPr wrap="square" rtlCol="0">
            <a:spAutoFit/>
          </a:bodyPr>
          <a:lstStyle/>
          <a:p>
            <a:pPr algn="r"/>
            <a:r>
              <a:rPr lang="en-US" dirty="0"/>
              <a:t>Cable</a:t>
            </a:r>
          </a:p>
        </p:txBody>
      </p:sp>
      <p:sp>
        <p:nvSpPr>
          <p:cNvPr id="11" name="TextBox 10"/>
          <p:cNvSpPr txBox="1"/>
          <p:nvPr/>
        </p:nvSpPr>
        <p:spPr>
          <a:xfrm rot="16200000">
            <a:off x="3283702" y="4924537"/>
            <a:ext cx="1267454" cy="369332"/>
          </a:xfrm>
          <a:prstGeom prst="rect">
            <a:avLst/>
          </a:prstGeom>
          <a:solidFill>
            <a:srgbClr val="EAD3EE"/>
          </a:solidFill>
        </p:spPr>
        <p:txBody>
          <a:bodyPr wrap="square" rtlCol="0">
            <a:spAutoFit/>
          </a:bodyPr>
          <a:lstStyle/>
          <a:p>
            <a:pPr algn="r"/>
            <a:r>
              <a:rPr lang="en-US" dirty="0"/>
              <a:t>Cannot Poll</a:t>
            </a:r>
          </a:p>
        </p:txBody>
      </p:sp>
      <p:sp>
        <p:nvSpPr>
          <p:cNvPr id="12" name="TextBox 11"/>
          <p:cNvSpPr txBox="1"/>
          <p:nvPr/>
        </p:nvSpPr>
        <p:spPr>
          <a:xfrm rot="16200000">
            <a:off x="3483217" y="5066778"/>
            <a:ext cx="1536712" cy="369332"/>
          </a:xfrm>
          <a:prstGeom prst="rect">
            <a:avLst/>
          </a:prstGeom>
          <a:solidFill>
            <a:srgbClr val="EAD3EE"/>
          </a:solidFill>
        </p:spPr>
        <p:txBody>
          <a:bodyPr wrap="square" rtlCol="0">
            <a:spAutoFit/>
          </a:bodyPr>
          <a:lstStyle/>
          <a:p>
            <a:pPr algn="r"/>
            <a:r>
              <a:rPr lang="en-US" dirty="0"/>
              <a:t>Cashier</a:t>
            </a:r>
          </a:p>
        </p:txBody>
      </p:sp>
      <p:sp>
        <p:nvSpPr>
          <p:cNvPr id="13" name="TextBox 12"/>
          <p:cNvSpPr txBox="1"/>
          <p:nvPr/>
        </p:nvSpPr>
        <p:spPr>
          <a:xfrm rot="16200000">
            <a:off x="4064438" y="4834113"/>
            <a:ext cx="1087641" cy="369332"/>
          </a:xfrm>
          <a:prstGeom prst="rect">
            <a:avLst/>
          </a:prstGeom>
          <a:solidFill>
            <a:srgbClr val="EAD3EE"/>
          </a:solidFill>
        </p:spPr>
        <p:txBody>
          <a:bodyPr wrap="square" rtlCol="0">
            <a:spAutoFit/>
          </a:bodyPr>
          <a:lstStyle/>
          <a:p>
            <a:pPr algn="r"/>
            <a:r>
              <a:rPr lang="en-US" dirty="0"/>
              <a:t>DB</a:t>
            </a:r>
          </a:p>
        </p:txBody>
      </p:sp>
      <p:sp>
        <p:nvSpPr>
          <p:cNvPr id="14" name="TextBox 13"/>
          <p:cNvSpPr txBox="1"/>
          <p:nvPr/>
        </p:nvSpPr>
        <p:spPr>
          <a:xfrm rot="16200000">
            <a:off x="4240503" y="5003647"/>
            <a:ext cx="1430292" cy="369332"/>
          </a:xfrm>
          <a:prstGeom prst="rect">
            <a:avLst/>
          </a:prstGeom>
          <a:solidFill>
            <a:srgbClr val="EAD3EE"/>
          </a:solidFill>
        </p:spPr>
        <p:txBody>
          <a:bodyPr wrap="square" rtlCol="0">
            <a:spAutoFit/>
          </a:bodyPr>
          <a:lstStyle/>
          <a:p>
            <a:pPr algn="r"/>
            <a:r>
              <a:rPr lang="en-US" dirty="0"/>
              <a:t>EOD</a:t>
            </a:r>
          </a:p>
        </p:txBody>
      </p:sp>
      <p:sp>
        <p:nvSpPr>
          <p:cNvPr id="15" name="TextBox 14"/>
          <p:cNvSpPr txBox="1"/>
          <p:nvPr/>
        </p:nvSpPr>
        <p:spPr>
          <a:xfrm rot="16200000">
            <a:off x="4453977" y="5131151"/>
            <a:ext cx="1685302" cy="369332"/>
          </a:xfrm>
          <a:prstGeom prst="rect">
            <a:avLst/>
          </a:prstGeom>
          <a:solidFill>
            <a:srgbClr val="EAD3EE"/>
          </a:solidFill>
        </p:spPr>
        <p:txBody>
          <a:bodyPr wrap="square" rtlCol="0">
            <a:spAutoFit/>
          </a:bodyPr>
          <a:lstStyle/>
          <a:p>
            <a:pPr algn="r"/>
            <a:r>
              <a:rPr lang="en-US" dirty="0"/>
              <a:t>Email</a:t>
            </a:r>
          </a:p>
        </p:txBody>
      </p:sp>
      <p:sp>
        <p:nvSpPr>
          <p:cNvPr id="18" name="TextBox 17"/>
          <p:cNvSpPr txBox="1"/>
          <p:nvPr/>
        </p:nvSpPr>
        <p:spPr>
          <a:xfrm rot="16200000">
            <a:off x="5047260" y="4882744"/>
            <a:ext cx="1188491" cy="369332"/>
          </a:xfrm>
          <a:prstGeom prst="rect">
            <a:avLst/>
          </a:prstGeom>
          <a:solidFill>
            <a:srgbClr val="EAD3EE"/>
          </a:solidFill>
        </p:spPr>
        <p:txBody>
          <a:bodyPr wrap="square" rtlCol="0">
            <a:spAutoFit/>
          </a:bodyPr>
          <a:lstStyle/>
          <a:p>
            <a:pPr algn="r"/>
            <a:r>
              <a:rPr lang="en-US" dirty="0"/>
              <a:t>Error Code</a:t>
            </a:r>
          </a:p>
        </p:txBody>
      </p:sp>
      <p:sp>
        <p:nvSpPr>
          <p:cNvPr id="19" name="TextBox 18"/>
          <p:cNvSpPr txBox="1"/>
          <p:nvPr/>
        </p:nvSpPr>
        <p:spPr>
          <a:xfrm rot="16200000">
            <a:off x="5396682" y="4870794"/>
            <a:ext cx="1166680" cy="369332"/>
          </a:xfrm>
          <a:prstGeom prst="rect">
            <a:avLst/>
          </a:prstGeom>
          <a:solidFill>
            <a:srgbClr val="EAD3EE"/>
          </a:solidFill>
        </p:spPr>
        <p:txBody>
          <a:bodyPr wrap="square" rtlCol="0">
            <a:spAutoFit/>
          </a:bodyPr>
          <a:lstStyle/>
          <a:p>
            <a:pPr algn="r"/>
            <a:r>
              <a:rPr lang="en-US" dirty="0"/>
              <a:t>Home</a:t>
            </a:r>
          </a:p>
        </p:txBody>
      </p:sp>
      <p:sp>
        <p:nvSpPr>
          <p:cNvPr id="20" name="TextBox 19"/>
          <p:cNvSpPr txBox="1"/>
          <p:nvPr/>
        </p:nvSpPr>
        <p:spPr>
          <a:xfrm rot="16200000">
            <a:off x="5600784" y="5023193"/>
            <a:ext cx="1471481" cy="369332"/>
          </a:xfrm>
          <a:prstGeom prst="rect">
            <a:avLst/>
          </a:prstGeom>
          <a:solidFill>
            <a:srgbClr val="EAD3EE"/>
          </a:solidFill>
        </p:spPr>
        <p:txBody>
          <a:bodyPr wrap="square" rtlCol="0">
            <a:spAutoFit/>
          </a:bodyPr>
          <a:lstStyle/>
          <a:p>
            <a:pPr algn="r"/>
            <a:r>
              <a:rPr lang="en-US" dirty="0"/>
              <a:t>Loading Zone</a:t>
            </a:r>
          </a:p>
        </p:txBody>
      </p:sp>
      <p:sp>
        <p:nvSpPr>
          <p:cNvPr id="21" name="TextBox 20"/>
          <p:cNvSpPr txBox="1"/>
          <p:nvPr/>
        </p:nvSpPr>
        <p:spPr>
          <a:xfrm rot="16200000">
            <a:off x="6048213" y="4922857"/>
            <a:ext cx="1270813" cy="369332"/>
          </a:xfrm>
          <a:prstGeom prst="rect">
            <a:avLst/>
          </a:prstGeom>
          <a:solidFill>
            <a:srgbClr val="EAD3EE"/>
          </a:solidFill>
        </p:spPr>
        <p:txBody>
          <a:bodyPr wrap="square" rtlCol="0">
            <a:spAutoFit/>
          </a:bodyPr>
          <a:lstStyle/>
          <a:p>
            <a:pPr algn="r"/>
            <a:r>
              <a:rPr lang="en-US" dirty="0"/>
              <a:t>Menu</a:t>
            </a:r>
          </a:p>
        </p:txBody>
      </p:sp>
      <p:sp>
        <p:nvSpPr>
          <p:cNvPr id="22" name="TextBox 21"/>
          <p:cNvSpPr txBox="1"/>
          <p:nvPr/>
        </p:nvSpPr>
        <p:spPr>
          <a:xfrm rot="16200000">
            <a:off x="6239991" y="5063889"/>
            <a:ext cx="1542490" cy="369332"/>
          </a:xfrm>
          <a:prstGeom prst="rect">
            <a:avLst/>
          </a:prstGeom>
          <a:solidFill>
            <a:srgbClr val="EAD3EE"/>
          </a:solidFill>
        </p:spPr>
        <p:txBody>
          <a:bodyPr wrap="square" rtlCol="0">
            <a:spAutoFit/>
          </a:bodyPr>
          <a:lstStyle/>
          <a:p>
            <a:pPr algn="r"/>
            <a:r>
              <a:rPr lang="en-US" dirty="0"/>
              <a:t>Miscellaneous</a:t>
            </a:r>
          </a:p>
        </p:txBody>
      </p:sp>
      <p:sp>
        <p:nvSpPr>
          <p:cNvPr id="23" name="TextBox 22"/>
          <p:cNvSpPr txBox="1"/>
          <p:nvPr/>
        </p:nvSpPr>
        <p:spPr>
          <a:xfrm rot="16200000">
            <a:off x="6629114" y="5025622"/>
            <a:ext cx="1466623" cy="369332"/>
          </a:xfrm>
          <a:prstGeom prst="rect">
            <a:avLst/>
          </a:prstGeom>
          <a:solidFill>
            <a:srgbClr val="EAD3EE"/>
          </a:solidFill>
        </p:spPr>
        <p:txBody>
          <a:bodyPr wrap="square" rtlCol="0">
            <a:spAutoFit/>
          </a:bodyPr>
          <a:lstStyle/>
          <a:p>
            <a:pPr algn="r"/>
            <a:r>
              <a:rPr lang="en-US" dirty="0"/>
              <a:t>Mobile Issues</a:t>
            </a:r>
          </a:p>
        </p:txBody>
      </p:sp>
      <p:sp>
        <p:nvSpPr>
          <p:cNvPr id="24" name="TextBox 23"/>
          <p:cNvSpPr txBox="1"/>
          <p:nvPr/>
        </p:nvSpPr>
        <p:spPr>
          <a:xfrm rot="16200000">
            <a:off x="7110977" y="4876277"/>
            <a:ext cx="1155714" cy="369332"/>
          </a:xfrm>
          <a:prstGeom prst="rect">
            <a:avLst/>
          </a:prstGeom>
          <a:solidFill>
            <a:srgbClr val="EAD3EE"/>
          </a:solidFill>
        </p:spPr>
        <p:txBody>
          <a:bodyPr wrap="square" rtlCol="0">
            <a:spAutoFit/>
          </a:bodyPr>
          <a:lstStyle/>
          <a:p>
            <a:pPr algn="r"/>
            <a:r>
              <a:rPr lang="en-US" dirty="0"/>
              <a:t>Monetary</a:t>
            </a:r>
          </a:p>
        </p:txBody>
      </p:sp>
      <p:sp>
        <p:nvSpPr>
          <p:cNvPr id="25" name="TextBox 24"/>
          <p:cNvSpPr txBox="1"/>
          <p:nvPr/>
        </p:nvSpPr>
        <p:spPr>
          <a:xfrm rot="16200000">
            <a:off x="7076942" y="5286230"/>
            <a:ext cx="1975617" cy="369332"/>
          </a:xfrm>
          <a:prstGeom prst="rect">
            <a:avLst/>
          </a:prstGeom>
          <a:solidFill>
            <a:srgbClr val="EAD3EE"/>
          </a:solidFill>
        </p:spPr>
        <p:txBody>
          <a:bodyPr wrap="square" rtlCol="0">
            <a:spAutoFit/>
          </a:bodyPr>
          <a:lstStyle/>
          <a:p>
            <a:pPr algn="r"/>
            <a:r>
              <a:rPr lang="en-US" dirty="0"/>
              <a:t>No Network Access</a:t>
            </a:r>
          </a:p>
        </p:txBody>
      </p:sp>
      <p:sp>
        <p:nvSpPr>
          <p:cNvPr id="26" name="TextBox 25"/>
          <p:cNvSpPr txBox="1"/>
          <p:nvPr/>
        </p:nvSpPr>
        <p:spPr>
          <a:xfrm rot="16200000">
            <a:off x="7815562" y="4868514"/>
            <a:ext cx="1171238" cy="369332"/>
          </a:xfrm>
          <a:prstGeom prst="rect">
            <a:avLst/>
          </a:prstGeom>
          <a:solidFill>
            <a:srgbClr val="EAD3EE"/>
          </a:solidFill>
        </p:spPr>
        <p:txBody>
          <a:bodyPr wrap="square" rtlCol="0">
            <a:spAutoFit/>
          </a:bodyPr>
          <a:lstStyle/>
          <a:p>
            <a:pPr algn="r"/>
            <a:r>
              <a:rPr lang="en-US" dirty="0"/>
              <a:t>OCB</a:t>
            </a:r>
          </a:p>
        </p:txBody>
      </p:sp>
      <p:sp>
        <p:nvSpPr>
          <p:cNvPr id="27" name="TextBox 26"/>
          <p:cNvSpPr txBox="1"/>
          <p:nvPr/>
        </p:nvSpPr>
        <p:spPr>
          <a:xfrm rot="16200000">
            <a:off x="8189167" y="4868862"/>
            <a:ext cx="1152088" cy="369332"/>
          </a:xfrm>
          <a:prstGeom prst="rect">
            <a:avLst/>
          </a:prstGeom>
          <a:solidFill>
            <a:srgbClr val="EAD3EE"/>
          </a:solidFill>
        </p:spPr>
        <p:txBody>
          <a:bodyPr wrap="square" rtlCol="0">
            <a:spAutoFit/>
          </a:bodyPr>
          <a:lstStyle/>
          <a:p>
            <a:pPr algn="r"/>
            <a:r>
              <a:rPr lang="en-US" dirty="0"/>
              <a:t>POS</a:t>
            </a:r>
          </a:p>
        </p:txBody>
      </p:sp>
      <p:sp>
        <p:nvSpPr>
          <p:cNvPr id="28" name="TextBox 27"/>
          <p:cNvSpPr txBox="1"/>
          <p:nvPr/>
        </p:nvSpPr>
        <p:spPr>
          <a:xfrm rot="16200000">
            <a:off x="8254887" y="5138913"/>
            <a:ext cx="1697242" cy="369332"/>
          </a:xfrm>
          <a:prstGeom prst="rect">
            <a:avLst/>
          </a:prstGeom>
          <a:solidFill>
            <a:srgbClr val="EAD3EE"/>
          </a:solidFill>
        </p:spPr>
        <p:txBody>
          <a:bodyPr wrap="square" rtlCol="0">
            <a:spAutoFit/>
          </a:bodyPr>
          <a:lstStyle/>
          <a:p>
            <a:pPr algn="r"/>
            <a:r>
              <a:rPr lang="en-US" dirty="0"/>
              <a:t>Password Reset</a:t>
            </a:r>
          </a:p>
        </p:txBody>
      </p:sp>
      <p:sp>
        <p:nvSpPr>
          <p:cNvPr id="29" name="TextBox 28"/>
          <p:cNvSpPr txBox="1"/>
          <p:nvPr/>
        </p:nvSpPr>
        <p:spPr>
          <a:xfrm rot="16200000">
            <a:off x="8841623" y="4884009"/>
            <a:ext cx="1185961" cy="369332"/>
          </a:xfrm>
          <a:prstGeom prst="rect">
            <a:avLst/>
          </a:prstGeom>
          <a:solidFill>
            <a:srgbClr val="EAD3EE"/>
          </a:solidFill>
        </p:spPr>
        <p:txBody>
          <a:bodyPr wrap="square" rtlCol="0">
            <a:spAutoFit/>
          </a:bodyPr>
          <a:lstStyle/>
          <a:p>
            <a:pPr algn="r"/>
            <a:r>
              <a:rPr lang="en-US" dirty="0"/>
              <a:t>Phone</a:t>
            </a:r>
          </a:p>
        </p:txBody>
      </p:sp>
      <p:sp>
        <p:nvSpPr>
          <p:cNvPr id="30" name="TextBox 29"/>
          <p:cNvSpPr txBox="1"/>
          <p:nvPr/>
        </p:nvSpPr>
        <p:spPr>
          <a:xfrm rot="16200000">
            <a:off x="9155804" y="4924646"/>
            <a:ext cx="1267236" cy="369332"/>
          </a:xfrm>
          <a:prstGeom prst="rect">
            <a:avLst/>
          </a:prstGeom>
          <a:solidFill>
            <a:srgbClr val="EAD3EE"/>
          </a:solidFill>
        </p:spPr>
        <p:txBody>
          <a:bodyPr wrap="square" rtlCol="0">
            <a:spAutoFit/>
          </a:bodyPr>
          <a:lstStyle/>
          <a:p>
            <a:pPr algn="r"/>
            <a:r>
              <a:rPr lang="en-US" dirty="0"/>
              <a:t>Printer</a:t>
            </a:r>
          </a:p>
        </p:txBody>
      </p:sp>
      <p:sp>
        <p:nvSpPr>
          <p:cNvPr id="31" name="TextBox 30"/>
          <p:cNvSpPr txBox="1"/>
          <p:nvPr/>
        </p:nvSpPr>
        <p:spPr>
          <a:xfrm rot="16200000">
            <a:off x="9165593" y="5253213"/>
            <a:ext cx="1925843" cy="369332"/>
          </a:xfrm>
          <a:prstGeom prst="rect">
            <a:avLst/>
          </a:prstGeom>
          <a:solidFill>
            <a:srgbClr val="EAD3EE"/>
          </a:solidFill>
        </p:spPr>
        <p:txBody>
          <a:bodyPr wrap="square" rtlCol="0">
            <a:spAutoFit/>
          </a:bodyPr>
          <a:lstStyle/>
          <a:p>
            <a:pPr algn="r"/>
            <a:r>
              <a:rPr lang="en-US" dirty="0"/>
              <a:t>Screen or Monitor</a:t>
            </a:r>
          </a:p>
        </p:txBody>
      </p:sp>
      <p:sp>
        <p:nvSpPr>
          <p:cNvPr id="32" name="TextBox 31"/>
          <p:cNvSpPr txBox="1"/>
          <p:nvPr/>
        </p:nvSpPr>
        <p:spPr>
          <a:xfrm rot="16200000">
            <a:off x="9850355" y="4928341"/>
            <a:ext cx="1259845" cy="369332"/>
          </a:xfrm>
          <a:prstGeom prst="rect">
            <a:avLst/>
          </a:prstGeom>
          <a:solidFill>
            <a:srgbClr val="EAD3EE"/>
          </a:solidFill>
        </p:spPr>
        <p:txBody>
          <a:bodyPr wrap="square" rtlCol="0">
            <a:spAutoFit/>
          </a:bodyPr>
          <a:lstStyle/>
          <a:p>
            <a:pPr algn="r"/>
            <a:r>
              <a:rPr lang="en-US" dirty="0"/>
              <a:t>Taco Issues</a:t>
            </a:r>
          </a:p>
        </p:txBody>
      </p:sp>
      <p:sp>
        <p:nvSpPr>
          <p:cNvPr id="33" name="TextBox 32"/>
          <p:cNvSpPr txBox="1"/>
          <p:nvPr/>
        </p:nvSpPr>
        <p:spPr>
          <a:xfrm rot="16200000">
            <a:off x="10240471" y="4872212"/>
            <a:ext cx="1163842" cy="369332"/>
          </a:xfrm>
          <a:prstGeom prst="rect">
            <a:avLst/>
          </a:prstGeom>
          <a:solidFill>
            <a:srgbClr val="EAD3EE"/>
          </a:solidFill>
        </p:spPr>
        <p:txBody>
          <a:bodyPr wrap="square" rtlCol="0">
            <a:spAutoFit/>
          </a:bodyPr>
          <a:lstStyle/>
          <a:p>
            <a:pPr algn="r"/>
            <a:r>
              <a:rPr lang="en-US" dirty="0"/>
              <a:t>TAS</a:t>
            </a:r>
          </a:p>
        </p:txBody>
      </p:sp>
      <p:sp>
        <p:nvSpPr>
          <p:cNvPr id="34" name="TextBox 33"/>
          <p:cNvSpPr txBox="1"/>
          <p:nvPr/>
        </p:nvSpPr>
        <p:spPr>
          <a:xfrm rot="16200000">
            <a:off x="10163514" y="5282163"/>
            <a:ext cx="1983748" cy="369332"/>
          </a:xfrm>
          <a:prstGeom prst="rect">
            <a:avLst/>
          </a:prstGeom>
          <a:solidFill>
            <a:srgbClr val="EAD3EE"/>
          </a:solidFill>
        </p:spPr>
        <p:txBody>
          <a:bodyPr wrap="square" rtlCol="0">
            <a:spAutoFit/>
          </a:bodyPr>
          <a:lstStyle/>
          <a:p>
            <a:pPr algn="r"/>
            <a:r>
              <a:rPr lang="en-US" dirty="0"/>
              <a:t>Technical Problems</a:t>
            </a:r>
          </a:p>
        </p:txBody>
      </p:sp>
      <p:sp>
        <p:nvSpPr>
          <p:cNvPr id="35" name="TextBox 34"/>
          <p:cNvSpPr txBox="1"/>
          <p:nvPr/>
        </p:nvSpPr>
        <p:spPr>
          <a:xfrm rot="16200000">
            <a:off x="10547242" y="5253211"/>
            <a:ext cx="1925845" cy="369332"/>
          </a:xfrm>
          <a:prstGeom prst="rect">
            <a:avLst/>
          </a:prstGeom>
          <a:solidFill>
            <a:srgbClr val="EAD3EE"/>
          </a:solidFill>
        </p:spPr>
        <p:txBody>
          <a:bodyPr wrap="square" rtlCol="0">
            <a:spAutoFit/>
          </a:bodyPr>
          <a:lstStyle/>
          <a:p>
            <a:pPr algn="r"/>
            <a:r>
              <a:rPr lang="en-US" dirty="0" err="1"/>
              <a:t>eRestaurant</a:t>
            </a:r>
            <a:r>
              <a:rPr lang="en-US" dirty="0"/>
              <a:t> Issues</a:t>
            </a:r>
          </a:p>
        </p:txBody>
      </p:sp>
      <p:grpSp>
        <p:nvGrpSpPr>
          <p:cNvPr id="3" name="Group 2"/>
          <p:cNvGrpSpPr/>
          <p:nvPr/>
        </p:nvGrpSpPr>
        <p:grpSpPr>
          <a:xfrm>
            <a:off x="6491724" y="1828799"/>
            <a:ext cx="1055365" cy="4114800"/>
            <a:chOff x="6502745" y="2057399"/>
            <a:chExt cx="1014585" cy="3581400"/>
          </a:xfrm>
          <a:noFill/>
        </p:grpSpPr>
        <p:sp>
          <p:nvSpPr>
            <p:cNvPr id="2" name="Rectangle 1"/>
            <p:cNvSpPr/>
            <p:nvPr/>
          </p:nvSpPr>
          <p:spPr>
            <a:xfrm>
              <a:off x="6502745" y="2057399"/>
              <a:ext cx="340916" cy="3581399"/>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75726" y="2230889"/>
              <a:ext cx="341604" cy="3407910"/>
            </a:xfrm>
            <a:prstGeom prst="rect">
              <a:avLst/>
            </a:prstGeom>
            <a:gr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2640024" y="4474953"/>
            <a:ext cx="435198" cy="1999275"/>
          </a:xfrm>
          <a:prstGeom prst="rect">
            <a:avLst/>
          </a:prstGeom>
          <a:solidFill>
            <a:srgbClr val="EAD3EE"/>
          </a:solidFill>
          <a:ln>
            <a:solidFill>
              <a:srgbClr val="EAD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658431" y="4483084"/>
            <a:ext cx="166563" cy="1975620"/>
          </a:xfrm>
          <a:prstGeom prst="rect">
            <a:avLst/>
          </a:prstGeom>
          <a:solidFill>
            <a:srgbClr val="EAD3EE"/>
          </a:solidFill>
          <a:ln w="28575">
            <a:solidFill>
              <a:srgbClr val="EAD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2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Link Analysis Based on Taxonomy</a:t>
            </a:r>
            <a:endParaRPr lang="en-US" sz="48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545" y="1219200"/>
            <a:ext cx="7856855" cy="5515512"/>
          </a:xfrm>
        </p:spPr>
      </p:pic>
      <p:sp>
        <p:nvSpPr>
          <p:cNvPr id="6" name="TextBox 5"/>
          <p:cNvSpPr txBox="1"/>
          <p:nvPr/>
        </p:nvSpPr>
        <p:spPr>
          <a:xfrm>
            <a:off x="914400" y="2286000"/>
            <a:ext cx="1974108" cy="2246769"/>
          </a:xfrm>
          <a:prstGeom prst="rect">
            <a:avLst/>
          </a:prstGeom>
          <a:noFill/>
          <a:ln w="38100">
            <a:solidFill>
              <a:schemeClr val="accent1"/>
            </a:solidFill>
          </a:ln>
        </p:spPr>
        <p:txBody>
          <a:bodyPr wrap="square" rtlCol="0">
            <a:spAutoFit/>
          </a:bodyPr>
          <a:lstStyle/>
          <a:p>
            <a:pPr algn="ctr"/>
            <a:r>
              <a:rPr lang="en-US" sz="2000" b="1" dirty="0">
                <a:solidFill>
                  <a:srgbClr val="7030A0"/>
                </a:solidFill>
              </a:rPr>
              <a:t>Link Analysis shows what are the major issues in blue.</a:t>
            </a:r>
          </a:p>
          <a:p>
            <a:pPr algn="ctr"/>
            <a:endParaRPr lang="en-US" sz="2000" b="1" dirty="0">
              <a:solidFill>
                <a:srgbClr val="7030A0"/>
              </a:solidFill>
            </a:endParaRPr>
          </a:p>
          <a:p>
            <a:pPr algn="ctr"/>
            <a:r>
              <a:rPr lang="en-US" sz="2000" b="1" dirty="0">
                <a:solidFill>
                  <a:srgbClr val="7030A0"/>
                </a:solidFill>
              </a:rPr>
              <a:t>Detailed issues are in red</a:t>
            </a:r>
          </a:p>
        </p:txBody>
      </p:sp>
    </p:spTree>
    <p:extLst>
      <p:ext uri="{BB962C8B-B14F-4D97-AF65-F5344CB8AC3E}">
        <p14:creationId xmlns:p14="http://schemas.microsoft.com/office/powerpoint/2010/main" val="3370870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Link Analysis Based on Taxonomy</a:t>
            </a:r>
            <a:endParaRPr lang="en-US" sz="48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545" y="1219200"/>
            <a:ext cx="7856855" cy="5515512"/>
          </a:xfrm>
        </p:spPr>
      </p:pic>
      <p:grpSp>
        <p:nvGrpSpPr>
          <p:cNvPr id="7" name="Group 6"/>
          <p:cNvGrpSpPr/>
          <p:nvPr/>
        </p:nvGrpSpPr>
        <p:grpSpPr>
          <a:xfrm>
            <a:off x="3700992" y="3549146"/>
            <a:ext cx="7143959" cy="3156069"/>
            <a:chOff x="3700992" y="3549146"/>
            <a:chExt cx="7143959" cy="315606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992" y="4478844"/>
              <a:ext cx="7143959" cy="2226371"/>
            </a:xfrm>
            <a:prstGeom prst="rect">
              <a:avLst/>
            </a:prstGeom>
            <a:ln>
              <a:solidFill>
                <a:schemeClr val="tx1"/>
              </a:solidFill>
            </a:ln>
          </p:spPr>
        </p:pic>
        <p:sp>
          <p:nvSpPr>
            <p:cNvPr id="3" name="Curved Down Arrow 2"/>
            <p:cNvSpPr/>
            <p:nvPr/>
          </p:nvSpPr>
          <p:spPr>
            <a:xfrm rot="3117729">
              <a:off x="8690929" y="3781419"/>
              <a:ext cx="1303996" cy="839450"/>
            </a:xfrm>
            <a:prstGeom prst="curvedDownArrow">
              <a:avLst>
                <a:gd name="adj1" fmla="val 11430"/>
                <a:gd name="adj2" fmla="val 50708"/>
                <a:gd name="adj3" fmla="val 27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914400" y="2286000"/>
            <a:ext cx="1974108" cy="2246769"/>
          </a:xfrm>
          <a:prstGeom prst="rect">
            <a:avLst/>
          </a:prstGeom>
          <a:noFill/>
          <a:ln w="38100">
            <a:solidFill>
              <a:schemeClr val="accent1"/>
            </a:solidFill>
          </a:ln>
        </p:spPr>
        <p:txBody>
          <a:bodyPr wrap="square" rtlCol="0">
            <a:spAutoFit/>
          </a:bodyPr>
          <a:lstStyle/>
          <a:p>
            <a:pPr algn="ctr"/>
            <a:r>
              <a:rPr lang="en-US" sz="2000" b="1" dirty="0">
                <a:solidFill>
                  <a:srgbClr val="7030A0"/>
                </a:solidFill>
              </a:rPr>
              <a:t>Link Analysis shows what are the major issues in blue.</a:t>
            </a:r>
          </a:p>
          <a:p>
            <a:pPr algn="ctr"/>
            <a:endParaRPr lang="en-US" sz="2000" b="1" dirty="0">
              <a:solidFill>
                <a:srgbClr val="7030A0"/>
              </a:solidFill>
            </a:endParaRPr>
          </a:p>
          <a:p>
            <a:pPr algn="ctr"/>
            <a:r>
              <a:rPr lang="en-US" sz="2000" b="1" dirty="0">
                <a:solidFill>
                  <a:srgbClr val="7030A0"/>
                </a:solidFill>
              </a:rPr>
              <a:t>Detailed issues are in red</a:t>
            </a:r>
          </a:p>
        </p:txBody>
      </p:sp>
    </p:spTree>
    <p:extLst>
      <p:ext uri="{BB962C8B-B14F-4D97-AF65-F5344CB8AC3E}">
        <p14:creationId xmlns:p14="http://schemas.microsoft.com/office/powerpoint/2010/main" val="2694082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Day Trends Based on Taxonomy</a:t>
            </a:r>
            <a:endParaRPr lang="en-US" sz="4800" b="1"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599" y="1188886"/>
            <a:ext cx="7957009" cy="5592914"/>
          </a:xfrm>
        </p:spPr>
      </p:pic>
      <p:sp>
        <p:nvSpPr>
          <p:cNvPr id="6" name="TextBox 5"/>
          <p:cNvSpPr txBox="1"/>
          <p:nvPr/>
        </p:nvSpPr>
        <p:spPr>
          <a:xfrm>
            <a:off x="914400" y="2438400"/>
            <a:ext cx="1974108" cy="2246769"/>
          </a:xfrm>
          <a:prstGeom prst="rect">
            <a:avLst/>
          </a:prstGeom>
          <a:noFill/>
          <a:ln w="38100">
            <a:solidFill>
              <a:schemeClr val="accent1"/>
            </a:solidFill>
          </a:ln>
        </p:spPr>
        <p:txBody>
          <a:bodyPr wrap="square" rtlCol="0">
            <a:spAutoFit/>
          </a:bodyPr>
          <a:lstStyle/>
          <a:p>
            <a:pPr algn="ctr"/>
            <a:r>
              <a:rPr lang="en-US" sz="2000" b="1" dirty="0">
                <a:solidFill>
                  <a:srgbClr val="7030A0"/>
                </a:solidFill>
              </a:rPr>
              <a:t>Service Desk leaders can compare</a:t>
            </a:r>
          </a:p>
          <a:p>
            <a:pPr algn="ctr"/>
            <a:r>
              <a:rPr lang="en-US" sz="2000" b="1" dirty="0">
                <a:solidFill>
                  <a:srgbClr val="7030A0"/>
                </a:solidFill>
              </a:rPr>
              <a:t>issues reported on Weekdays</a:t>
            </a:r>
          </a:p>
          <a:p>
            <a:pPr algn="ctr"/>
            <a:r>
              <a:rPr lang="en-US" sz="2000" b="1" dirty="0">
                <a:solidFill>
                  <a:srgbClr val="7030A0"/>
                </a:solidFill>
              </a:rPr>
              <a:t>versus Weekends easily</a:t>
            </a:r>
          </a:p>
        </p:txBody>
      </p:sp>
    </p:spTree>
    <p:extLst>
      <p:ext uri="{BB962C8B-B14F-4D97-AF65-F5344CB8AC3E}">
        <p14:creationId xmlns:p14="http://schemas.microsoft.com/office/powerpoint/2010/main" val="3045530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Day Trends Based on Taxonomy</a:t>
            </a:r>
            <a:endParaRPr lang="en-US" sz="48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188251"/>
            <a:ext cx="8001000" cy="5593549"/>
          </a:xfrm>
        </p:spPr>
      </p:pic>
      <p:sp>
        <p:nvSpPr>
          <p:cNvPr id="6" name="TextBox 5"/>
          <p:cNvSpPr txBox="1"/>
          <p:nvPr/>
        </p:nvSpPr>
        <p:spPr>
          <a:xfrm>
            <a:off x="533400" y="2461736"/>
            <a:ext cx="2438400" cy="1477328"/>
          </a:xfrm>
          <a:prstGeom prst="rect">
            <a:avLst/>
          </a:prstGeom>
          <a:noFill/>
          <a:ln w="38100">
            <a:solidFill>
              <a:schemeClr val="accent1"/>
            </a:solidFill>
          </a:ln>
        </p:spPr>
        <p:txBody>
          <a:bodyPr wrap="square" rtlCol="0">
            <a:spAutoFit/>
          </a:bodyPr>
          <a:lstStyle/>
          <a:p>
            <a:pPr algn="ctr"/>
            <a:r>
              <a:rPr lang="en-US" b="1" dirty="0">
                <a:solidFill>
                  <a:srgbClr val="7030A0"/>
                </a:solidFill>
              </a:rPr>
              <a:t>Service Desk leaders can compare</a:t>
            </a:r>
          </a:p>
          <a:p>
            <a:pPr algn="ctr"/>
            <a:r>
              <a:rPr lang="en-US" b="1" dirty="0">
                <a:solidFill>
                  <a:srgbClr val="7030A0"/>
                </a:solidFill>
              </a:rPr>
              <a:t>issues reported on Weekdays</a:t>
            </a:r>
          </a:p>
          <a:p>
            <a:pPr algn="ctr"/>
            <a:r>
              <a:rPr lang="en-US" b="1" dirty="0">
                <a:solidFill>
                  <a:srgbClr val="7030A0"/>
                </a:solidFill>
              </a:rPr>
              <a:t>versus Weekends easily</a:t>
            </a:r>
          </a:p>
        </p:txBody>
      </p:sp>
      <p:sp>
        <p:nvSpPr>
          <p:cNvPr id="2" name="TextBox 1"/>
          <p:cNvSpPr txBox="1"/>
          <p:nvPr/>
        </p:nvSpPr>
        <p:spPr>
          <a:xfrm>
            <a:off x="3886200" y="5715000"/>
            <a:ext cx="1678858" cy="646331"/>
          </a:xfrm>
          <a:prstGeom prst="rect">
            <a:avLst/>
          </a:prstGeom>
          <a:noFill/>
        </p:spPr>
        <p:txBody>
          <a:bodyPr wrap="none" rtlCol="0">
            <a:spAutoFit/>
          </a:bodyPr>
          <a:lstStyle/>
          <a:p>
            <a:r>
              <a:rPr lang="en-US" dirty="0">
                <a:solidFill>
                  <a:srgbClr val="FF0000"/>
                </a:solidFill>
              </a:rPr>
              <a:t>Red = Weekend</a:t>
            </a:r>
          </a:p>
          <a:p>
            <a:r>
              <a:rPr lang="en-US" dirty="0">
                <a:solidFill>
                  <a:srgbClr val="0070C0"/>
                </a:solidFill>
              </a:rPr>
              <a:t>Blue = Weekday</a:t>
            </a:r>
          </a:p>
        </p:txBody>
      </p:sp>
    </p:spTree>
    <p:extLst>
      <p:ext uri="{BB962C8B-B14F-4D97-AF65-F5344CB8AC3E}">
        <p14:creationId xmlns:p14="http://schemas.microsoft.com/office/powerpoint/2010/main" val="1324312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Day Trends Based on Taxonomy</a:t>
            </a:r>
            <a:endParaRPr lang="en-US" sz="4800" b="1" dirty="0">
              <a:solidFill>
                <a:schemeClr val="bg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188251"/>
            <a:ext cx="8001000" cy="5593549"/>
          </a:xfrm>
        </p:spPr>
      </p:pic>
      <p:sp>
        <p:nvSpPr>
          <p:cNvPr id="6" name="TextBox 5"/>
          <p:cNvSpPr txBox="1"/>
          <p:nvPr/>
        </p:nvSpPr>
        <p:spPr>
          <a:xfrm>
            <a:off x="533400" y="2461736"/>
            <a:ext cx="2438400" cy="1477328"/>
          </a:xfrm>
          <a:prstGeom prst="rect">
            <a:avLst/>
          </a:prstGeom>
          <a:noFill/>
          <a:ln w="38100">
            <a:solidFill>
              <a:schemeClr val="accent1"/>
            </a:solidFill>
          </a:ln>
        </p:spPr>
        <p:txBody>
          <a:bodyPr wrap="square" rtlCol="0">
            <a:spAutoFit/>
          </a:bodyPr>
          <a:lstStyle/>
          <a:p>
            <a:pPr algn="ctr"/>
            <a:r>
              <a:rPr lang="en-US" b="1" dirty="0">
                <a:solidFill>
                  <a:srgbClr val="7030A0"/>
                </a:solidFill>
              </a:rPr>
              <a:t>Service Desk leaders can compare</a:t>
            </a:r>
          </a:p>
          <a:p>
            <a:pPr algn="ctr"/>
            <a:r>
              <a:rPr lang="en-US" b="1" dirty="0">
                <a:solidFill>
                  <a:srgbClr val="7030A0"/>
                </a:solidFill>
              </a:rPr>
              <a:t>issues reported on Weekdays</a:t>
            </a:r>
          </a:p>
          <a:p>
            <a:pPr algn="ctr"/>
            <a:r>
              <a:rPr lang="en-US" b="1" dirty="0">
                <a:solidFill>
                  <a:srgbClr val="7030A0"/>
                </a:solidFill>
              </a:rPr>
              <a:t>versus Weekends easily</a:t>
            </a:r>
          </a:p>
        </p:txBody>
      </p:sp>
      <p:sp>
        <p:nvSpPr>
          <p:cNvPr id="2" name="TextBox 1"/>
          <p:cNvSpPr txBox="1"/>
          <p:nvPr/>
        </p:nvSpPr>
        <p:spPr>
          <a:xfrm>
            <a:off x="3886200" y="5715000"/>
            <a:ext cx="1678858" cy="646331"/>
          </a:xfrm>
          <a:prstGeom prst="rect">
            <a:avLst/>
          </a:prstGeom>
          <a:noFill/>
        </p:spPr>
        <p:txBody>
          <a:bodyPr wrap="none" rtlCol="0">
            <a:spAutoFit/>
          </a:bodyPr>
          <a:lstStyle/>
          <a:p>
            <a:r>
              <a:rPr lang="en-US" dirty="0">
                <a:solidFill>
                  <a:srgbClr val="FF0000"/>
                </a:solidFill>
              </a:rPr>
              <a:t>Red = Weekend</a:t>
            </a:r>
          </a:p>
          <a:p>
            <a:r>
              <a:rPr lang="en-US" dirty="0">
                <a:solidFill>
                  <a:srgbClr val="0070C0"/>
                </a:solidFill>
              </a:rPr>
              <a:t>Blue = Weekday</a:t>
            </a:r>
          </a:p>
        </p:txBody>
      </p:sp>
      <p:sp>
        <p:nvSpPr>
          <p:cNvPr id="10" name="TextBox 9"/>
          <p:cNvSpPr txBox="1"/>
          <p:nvPr/>
        </p:nvSpPr>
        <p:spPr>
          <a:xfrm>
            <a:off x="7429500" y="1676400"/>
            <a:ext cx="2006600" cy="338554"/>
          </a:xfrm>
          <a:prstGeom prst="rect">
            <a:avLst/>
          </a:prstGeom>
          <a:solidFill>
            <a:srgbClr val="EBD8F0"/>
          </a:solidFill>
          <a:ln w="76200">
            <a:solidFill>
              <a:schemeClr val="accent1"/>
            </a:solidFill>
          </a:ln>
        </p:spPr>
        <p:txBody>
          <a:bodyPr wrap="square" rtlCol="0">
            <a:spAutoFit/>
          </a:bodyPr>
          <a:lstStyle/>
          <a:p>
            <a:r>
              <a:rPr lang="en-US" sz="1600" dirty="0"/>
              <a:t>Issues: DB not in sync</a:t>
            </a:r>
          </a:p>
        </p:txBody>
      </p:sp>
      <p:sp>
        <p:nvSpPr>
          <p:cNvPr id="12" name="TextBox 11"/>
          <p:cNvSpPr txBox="1"/>
          <p:nvPr/>
        </p:nvSpPr>
        <p:spPr>
          <a:xfrm>
            <a:off x="9220200" y="2976171"/>
            <a:ext cx="1524000" cy="584775"/>
          </a:xfrm>
          <a:prstGeom prst="rect">
            <a:avLst/>
          </a:prstGeom>
          <a:solidFill>
            <a:srgbClr val="EBD8F0"/>
          </a:solidFill>
          <a:ln w="76200">
            <a:solidFill>
              <a:schemeClr val="accent1"/>
            </a:solidFill>
          </a:ln>
        </p:spPr>
        <p:txBody>
          <a:bodyPr wrap="square" rtlCol="0">
            <a:spAutoFit/>
          </a:bodyPr>
          <a:lstStyle/>
          <a:p>
            <a:r>
              <a:rPr lang="en-US" sz="1600" dirty="0"/>
              <a:t>Issues: DB User ID error</a:t>
            </a:r>
          </a:p>
        </p:txBody>
      </p:sp>
      <p:sp>
        <p:nvSpPr>
          <p:cNvPr id="13" name="TextBox 12"/>
          <p:cNvSpPr txBox="1"/>
          <p:nvPr/>
        </p:nvSpPr>
        <p:spPr>
          <a:xfrm>
            <a:off x="8915400" y="4764091"/>
            <a:ext cx="1752600" cy="584775"/>
          </a:xfrm>
          <a:prstGeom prst="rect">
            <a:avLst/>
          </a:prstGeom>
          <a:solidFill>
            <a:srgbClr val="EBD8F0"/>
          </a:solidFill>
          <a:ln w="76200">
            <a:solidFill>
              <a:schemeClr val="accent1"/>
            </a:solidFill>
          </a:ln>
        </p:spPr>
        <p:txBody>
          <a:bodyPr wrap="square" rtlCol="0">
            <a:spAutoFit/>
          </a:bodyPr>
          <a:lstStyle/>
          <a:p>
            <a:r>
              <a:rPr lang="en-US" sz="1600" dirty="0"/>
              <a:t>Issues: DB User ID already being used</a:t>
            </a:r>
          </a:p>
        </p:txBody>
      </p:sp>
    </p:spTree>
    <p:extLst>
      <p:ext uri="{BB962C8B-B14F-4D97-AF65-F5344CB8AC3E}">
        <p14:creationId xmlns:p14="http://schemas.microsoft.com/office/powerpoint/2010/main" val="226867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Language Detection</a:t>
            </a:r>
          </a:p>
        </p:txBody>
      </p:sp>
      <p:sp>
        <p:nvSpPr>
          <p:cNvPr id="8" name="Content Placeholder 2"/>
          <p:cNvSpPr>
            <a:spLocks noGrp="1"/>
          </p:cNvSpPr>
          <p:nvPr>
            <p:ph idx="1"/>
          </p:nvPr>
        </p:nvSpPr>
        <p:spPr>
          <a:xfrm>
            <a:off x="0" y="1524000"/>
            <a:ext cx="12192000" cy="2133600"/>
          </a:xfrm>
        </p:spPr>
        <p:txBody>
          <a:bodyPr/>
          <a:lstStyle/>
          <a:p>
            <a:pPr marL="0" indent="0" algn="ctr">
              <a:buNone/>
            </a:pPr>
            <a:r>
              <a:rPr lang="en-US" b="1" dirty="0"/>
              <a:t>Automatically detect language of individual documents</a:t>
            </a:r>
          </a:p>
        </p:txBody>
      </p:sp>
      <p:grpSp>
        <p:nvGrpSpPr>
          <p:cNvPr id="14" name="Group 13"/>
          <p:cNvGrpSpPr/>
          <p:nvPr/>
        </p:nvGrpSpPr>
        <p:grpSpPr>
          <a:xfrm>
            <a:off x="76200" y="2095820"/>
            <a:ext cx="8507012" cy="3639058"/>
            <a:chOff x="76200" y="2095820"/>
            <a:chExt cx="8507012" cy="3639058"/>
          </a:xfrm>
          <a:effectLst>
            <a:outerShdw blurRad="50800" dist="38100" dir="2700000" algn="tl" rotWithShape="0">
              <a:prstClr val="black">
                <a:alpha val="40000"/>
              </a:prstClr>
            </a:outerShdw>
          </a:effectLst>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95820"/>
              <a:ext cx="8507012" cy="3639058"/>
            </a:xfrm>
            <a:prstGeom prst="rect">
              <a:avLst/>
            </a:prstGeom>
            <a:ln>
              <a:solidFill>
                <a:schemeClr val="tx1"/>
              </a:solidFill>
            </a:ln>
          </p:spPr>
        </p:pic>
        <p:sp>
          <p:nvSpPr>
            <p:cNvPr id="9" name="TextBox 8"/>
            <p:cNvSpPr txBox="1"/>
            <p:nvPr/>
          </p:nvSpPr>
          <p:spPr>
            <a:xfrm>
              <a:off x="2133600" y="2095820"/>
              <a:ext cx="918841" cy="400110"/>
            </a:xfrm>
            <a:prstGeom prst="rect">
              <a:avLst/>
            </a:prstGeom>
            <a:noFill/>
            <a:ln>
              <a:solidFill>
                <a:srgbClr val="B1C0C9"/>
              </a:solidFill>
            </a:ln>
          </p:spPr>
          <p:txBody>
            <a:bodyPr wrap="none" rtlCol="0">
              <a:spAutoFit/>
            </a:bodyPr>
            <a:lstStyle/>
            <a:p>
              <a:r>
                <a:rPr lang="en-US" sz="2000" dirty="0">
                  <a:solidFill>
                    <a:srgbClr val="C00000"/>
                  </a:solidFill>
                </a:rPr>
                <a:t>English</a:t>
              </a:r>
            </a:p>
          </p:txBody>
        </p:sp>
      </p:grpSp>
      <p:grpSp>
        <p:nvGrpSpPr>
          <p:cNvPr id="13" name="Group 12"/>
          <p:cNvGrpSpPr/>
          <p:nvPr/>
        </p:nvGrpSpPr>
        <p:grpSpPr>
          <a:xfrm>
            <a:off x="1828800" y="2571562"/>
            <a:ext cx="8487960" cy="3639058"/>
            <a:chOff x="1828800" y="2571562"/>
            <a:chExt cx="8487960" cy="3639058"/>
          </a:xfrm>
          <a:effectLst>
            <a:outerShdw blurRad="50800" dist="38100" dir="2700000" algn="tl" rotWithShape="0">
              <a:prstClr val="black">
                <a:alpha val="40000"/>
              </a:prstClr>
            </a:outerShdw>
          </a:effectLst>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71562"/>
              <a:ext cx="8487960" cy="3639058"/>
            </a:xfrm>
            <a:prstGeom prst="rect">
              <a:avLst/>
            </a:prstGeom>
            <a:ln>
              <a:solidFill>
                <a:schemeClr val="tx1"/>
              </a:solidFill>
            </a:ln>
          </p:spPr>
        </p:pic>
        <p:sp>
          <p:nvSpPr>
            <p:cNvPr id="10" name="TextBox 9"/>
            <p:cNvSpPr txBox="1"/>
            <p:nvPr/>
          </p:nvSpPr>
          <p:spPr>
            <a:xfrm>
              <a:off x="4038600" y="2591533"/>
              <a:ext cx="896207" cy="400110"/>
            </a:xfrm>
            <a:prstGeom prst="rect">
              <a:avLst/>
            </a:prstGeom>
            <a:noFill/>
            <a:ln>
              <a:solidFill>
                <a:srgbClr val="B1C0C9"/>
              </a:solidFill>
            </a:ln>
          </p:spPr>
          <p:txBody>
            <a:bodyPr wrap="none" rtlCol="0">
              <a:spAutoFit/>
            </a:bodyPr>
            <a:lstStyle/>
            <a:p>
              <a:r>
                <a:rPr lang="en-US" sz="2000" dirty="0">
                  <a:solidFill>
                    <a:srgbClr val="C00000"/>
                  </a:solidFill>
                </a:rPr>
                <a:t>French</a:t>
              </a:r>
            </a:p>
          </p:txBody>
        </p:sp>
      </p:grpSp>
      <p:grpSp>
        <p:nvGrpSpPr>
          <p:cNvPr id="12" name="Group 11"/>
          <p:cNvGrpSpPr/>
          <p:nvPr/>
        </p:nvGrpSpPr>
        <p:grpSpPr>
          <a:xfrm>
            <a:off x="3608788" y="3057016"/>
            <a:ext cx="8507012" cy="3648584"/>
            <a:chOff x="3608788" y="3057016"/>
            <a:chExt cx="8507012" cy="3648584"/>
          </a:xfrm>
          <a:effectLst>
            <a:outerShdw blurRad="50800" dist="38100" dir="2700000" algn="tl" rotWithShape="0">
              <a:prstClr val="black">
                <a:alpha val="40000"/>
              </a:prstClr>
            </a:outerShdw>
          </a:effectLst>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788" y="3057016"/>
              <a:ext cx="8507012" cy="3648584"/>
            </a:xfrm>
            <a:prstGeom prst="rect">
              <a:avLst/>
            </a:prstGeom>
            <a:ln>
              <a:solidFill>
                <a:schemeClr val="tx1"/>
              </a:solidFill>
            </a:ln>
          </p:spPr>
        </p:pic>
        <p:sp>
          <p:nvSpPr>
            <p:cNvPr id="11" name="TextBox 10"/>
            <p:cNvSpPr txBox="1"/>
            <p:nvPr/>
          </p:nvSpPr>
          <p:spPr>
            <a:xfrm>
              <a:off x="5867023" y="3057016"/>
              <a:ext cx="990977" cy="400110"/>
            </a:xfrm>
            <a:prstGeom prst="rect">
              <a:avLst/>
            </a:prstGeom>
            <a:noFill/>
            <a:ln>
              <a:solidFill>
                <a:srgbClr val="B1C0C9"/>
              </a:solidFill>
            </a:ln>
          </p:spPr>
          <p:txBody>
            <a:bodyPr wrap="none" rtlCol="0">
              <a:spAutoFit/>
            </a:bodyPr>
            <a:lstStyle/>
            <a:p>
              <a:r>
                <a:rPr lang="en-US" sz="2000" dirty="0">
                  <a:solidFill>
                    <a:srgbClr val="C00000"/>
                  </a:solidFill>
                </a:rPr>
                <a:t>Spanish</a:t>
              </a:r>
            </a:p>
          </p:txBody>
        </p:sp>
      </p:grpSp>
    </p:spTree>
    <p:extLst>
      <p:ext uri="{BB962C8B-B14F-4D97-AF65-F5344CB8AC3E}">
        <p14:creationId xmlns:p14="http://schemas.microsoft.com/office/powerpoint/2010/main" val="48474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Analyst Performance</a:t>
            </a:r>
            <a:endParaRPr lang="en-US" sz="4800" b="1" dirty="0">
              <a:solidFill>
                <a:schemeClr val="bg1"/>
              </a:solidFill>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6705" t="2703" r="5042" b="28378"/>
          <a:stretch/>
        </p:blipFill>
        <p:spPr>
          <a:xfrm>
            <a:off x="4648200" y="1524000"/>
            <a:ext cx="3346824" cy="4876800"/>
          </a:xfrm>
          <a:ln>
            <a:solidFill>
              <a:schemeClr val="tx1"/>
            </a:solidFill>
          </a:ln>
        </p:spPr>
      </p:pic>
      <p:sp>
        <p:nvSpPr>
          <p:cNvPr id="6" name="TextBox 5"/>
          <p:cNvSpPr txBox="1"/>
          <p:nvPr/>
        </p:nvSpPr>
        <p:spPr>
          <a:xfrm>
            <a:off x="1565402" y="2667000"/>
            <a:ext cx="2015998" cy="1631216"/>
          </a:xfrm>
          <a:prstGeom prst="rect">
            <a:avLst/>
          </a:prstGeom>
          <a:noFill/>
          <a:ln w="38100">
            <a:solidFill>
              <a:schemeClr val="accent1"/>
            </a:solidFill>
          </a:ln>
        </p:spPr>
        <p:txBody>
          <a:bodyPr wrap="square" rtlCol="0">
            <a:spAutoFit/>
          </a:bodyPr>
          <a:lstStyle/>
          <a:p>
            <a:pPr algn="ctr"/>
            <a:r>
              <a:rPr lang="en-US" sz="2000" b="1" dirty="0">
                <a:solidFill>
                  <a:srgbClr val="7030A0"/>
                </a:solidFill>
              </a:rPr>
              <a:t>Service Desk leaders can compare</a:t>
            </a:r>
          </a:p>
          <a:p>
            <a:pPr algn="ctr"/>
            <a:r>
              <a:rPr lang="en-US" sz="2000" b="1" dirty="0">
                <a:solidFill>
                  <a:srgbClr val="7030A0"/>
                </a:solidFill>
              </a:rPr>
              <a:t>analyst metrics at a glance</a:t>
            </a:r>
          </a:p>
        </p:txBody>
      </p:sp>
    </p:spTree>
    <p:extLst>
      <p:ext uri="{BB962C8B-B14F-4D97-AF65-F5344CB8AC3E}">
        <p14:creationId xmlns:p14="http://schemas.microsoft.com/office/powerpoint/2010/main" val="3329966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31782"/>
          </a:xfrm>
        </p:spPr>
        <p:txBody>
          <a:bodyPr>
            <a:noAutofit/>
          </a:bodyPr>
          <a:lstStyle/>
          <a:p>
            <a:pPr algn="ctr"/>
            <a:r>
              <a:rPr lang="en-US" dirty="0">
                <a:solidFill>
                  <a:schemeClr val="bg1"/>
                </a:solidFill>
              </a:rPr>
              <a:t>Result – As Call Volume Increased, ASA decreased!</a:t>
            </a:r>
            <a:endParaRPr lang="en-US" b="1" dirty="0">
              <a:solidFill>
                <a:schemeClr val="bg1"/>
              </a:solidFill>
            </a:endParaRPr>
          </a:p>
        </p:txBody>
      </p:sp>
      <p:pic>
        <p:nvPicPr>
          <p:cNvPr id="5" name="Content Placeholder 9"/>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186487" y="2286000"/>
            <a:ext cx="5624513" cy="4079317"/>
          </a:xfrm>
          <a:prstGeom prst="rect">
            <a:avLst/>
          </a:prstGeom>
        </p:spPr>
      </p:pic>
      <p:sp>
        <p:nvSpPr>
          <p:cNvPr id="6" name="Text Placeholder 7"/>
          <p:cNvSpPr txBox="1">
            <a:spLocks/>
          </p:cNvSpPr>
          <p:nvPr/>
        </p:nvSpPr>
        <p:spPr>
          <a:xfrm>
            <a:off x="6186486" y="1600200"/>
            <a:ext cx="5624513" cy="685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Call Volume</a:t>
            </a:r>
          </a:p>
        </p:txBody>
      </p:sp>
      <p:pic>
        <p:nvPicPr>
          <p:cNvPr id="7"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77825" y="2285999"/>
            <a:ext cx="5624514" cy="4079317"/>
          </a:xfrm>
          <a:prstGeom prst="rect">
            <a:avLst/>
          </a:prstGeom>
        </p:spPr>
      </p:pic>
      <p:sp>
        <p:nvSpPr>
          <p:cNvPr id="8" name="Text Placeholder 3"/>
          <p:cNvSpPr txBox="1">
            <a:spLocks/>
          </p:cNvSpPr>
          <p:nvPr/>
        </p:nvSpPr>
        <p:spPr>
          <a:xfrm>
            <a:off x="377825" y="1600200"/>
            <a:ext cx="5624513" cy="685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Average Speed of Answer</a:t>
            </a:r>
          </a:p>
        </p:txBody>
      </p:sp>
      <p:sp>
        <p:nvSpPr>
          <p:cNvPr id="10" name="Rectangle 9"/>
          <p:cNvSpPr/>
          <p:nvPr/>
        </p:nvSpPr>
        <p:spPr>
          <a:xfrm>
            <a:off x="3241120" y="2642120"/>
            <a:ext cx="1407080" cy="3723196"/>
          </a:xfrm>
          <a:prstGeom prst="rect">
            <a:avLst/>
          </a:prstGeom>
          <a:solidFill>
            <a:srgbClr val="C6AC7A">
              <a:alpha val="10196"/>
            </a:srgbClr>
          </a:solidFill>
          <a:ln>
            <a:solidFill>
              <a:srgbClr val="000000">
                <a:alpha val="41176"/>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961114" y="3356162"/>
            <a:ext cx="2155525" cy="646331"/>
          </a:xfrm>
          <a:prstGeom prst="rect">
            <a:avLst/>
          </a:prstGeom>
          <a:noFill/>
          <a:ln>
            <a:noFill/>
          </a:ln>
        </p:spPr>
        <p:txBody>
          <a:bodyPr wrap="none" rtlCol="0">
            <a:spAutoFit/>
          </a:bodyPr>
          <a:lstStyle/>
          <a:p>
            <a:pPr algn="ctr"/>
            <a:r>
              <a:rPr lang="en-US" dirty="0">
                <a:solidFill>
                  <a:schemeClr val="bg1">
                    <a:lumMod val="50000"/>
                  </a:schemeClr>
                </a:solidFill>
              </a:rPr>
              <a:t>Text Mining Solution </a:t>
            </a:r>
          </a:p>
          <a:p>
            <a:pPr algn="ctr"/>
            <a:r>
              <a:rPr lang="en-US" dirty="0">
                <a:solidFill>
                  <a:schemeClr val="bg1">
                    <a:lumMod val="50000"/>
                  </a:schemeClr>
                </a:solidFill>
              </a:rPr>
              <a:t>Implemented</a:t>
            </a:r>
          </a:p>
        </p:txBody>
      </p:sp>
      <p:sp>
        <p:nvSpPr>
          <p:cNvPr id="12" name="Curved Down Arrow 11"/>
          <p:cNvSpPr/>
          <p:nvPr/>
        </p:nvSpPr>
        <p:spPr>
          <a:xfrm flipH="1">
            <a:off x="4267200" y="3029635"/>
            <a:ext cx="609600" cy="3231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8229600" y="2642120"/>
            <a:ext cx="990600" cy="3723196"/>
          </a:xfrm>
          <a:prstGeom prst="rect">
            <a:avLst/>
          </a:prstGeom>
          <a:solidFill>
            <a:srgbClr val="C6AC7A">
              <a:alpha val="10196"/>
            </a:srgbClr>
          </a:solidFill>
          <a:ln>
            <a:solidFill>
              <a:srgbClr val="000000">
                <a:alpha val="41176"/>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3218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1800"/>
              </a:spcBef>
            </a:pPr>
            <a:r>
              <a:rPr lang="en-US" dirty="0"/>
              <a:t>New Metric Reports became part of Service Desk standard operating procedures</a:t>
            </a:r>
          </a:p>
          <a:p>
            <a:pPr>
              <a:spcBef>
                <a:spcPts val="1800"/>
              </a:spcBef>
            </a:pPr>
            <a:r>
              <a:rPr lang="en-US" dirty="0"/>
              <a:t>Emerging issues are now identified and addressed swiftly</a:t>
            </a:r>
          </a:p>
          <a:p>
            <a:pPr>
              <a:spcBef>
                <a:spcPts val="1800"/>
              </a:spcBef>
            </a:pPr>
            <a:r>
              <a:rPr lang="en-US" dirty="0"/>
              <a:t>Executive leadership visibility to store issues and service levels</a:t>
            </a:r>
          </a:p>
          <a:p>
            <a:pPr>
              <a:spcBef>
                <a:spcPts val="1800"/>
              </a:spcBef>
            </a:pPr>
            <a:r>
              <a:rPr lang="en-US" dirty="0"/>
              <a:t>Renewed confidence in the Service Desk</a:t>
            </a:r>
          </a:p>
        </p:txBody>
      </p:sp>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A New Way of Working</a:t>
            </a:r>
            <a:endParaRPr lang="en-US" sz="4800" b="1" dirty="0">
              <a:solidFill>
                <a:schemeClr val="bg1"/>
              </a:solidFill>
            </a:endParaRPr>
          </a:p>
        </p:txBody>
      </p:sp>
    </p:spTree>
    <p:extLst>
      <p:ext uri="{BB962C8B-B14F-4D97-AF65-F5344CB8AC3E}">
        <p14:creationId xmlns:p14="http://schemas.microsoft.com/office/powerpoint/2010/main" val="1006804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900" y="0"/>
            <a:ext cx="11620500" cy="914400"/>
          </a:xfrm>
        </p:spPr>
        <p:txBody>
          <a:bodyPr>
            <a:normAutofit/>
          </a:bodyPr>
          <a:lstStyle/>
          <a:p>
            <a:pPr algn="r"/>
            <a:r>
              <a:rPr lang="en-US" sz="5400" b="1" dirty="0">
                <a:solidFill>
                  <a:schemeClr val="bg1"/>
                </a:solidFill>
              </a:rPr>
              <a:t>Text Mining Practices</a:t>
            </a:r>
          </a:p>
        </p:txBody>
      </p:sp>
      <p:pic>
        <p:nvPicPr>
          <p:cNvPr id="5" name="Picture 4"/>
          <p:cNvPicPr>
            <a:picLocks noChangeAspect="1"/>
          </p:cNvPicPr>
          <p:nvPr/>
        </p:nvPicPr>
        <p:blipFill>
          <a:blip r:embed="rId2"/>
          <a:srcRect t="2" r="11111" b="2"/>
          <a:stretch>
            <a:fillRect/>
          </a:stretch>
        </p:blipFill>
        <p:spPr>
          <a:xfrm>
            <a:off x="0" y="0"/>
            <a:ext cx="12192000" cy="6858000"/>
          </a:xfrm>
          <a:prstGeom prst="rect">
            <a:avLst/>
          </a:prstGeom>
          <a:noFill/>
          <a:ln w="9525">
            <a:noFill/>
            <a:miter/>
          </a:ln>
        </p:spPr>
      </p:pic>
      <p:sp>
        <p:nvSpPr>
          <p:cNvPr id="6" name="Rectangle 5"/>
          <p:cNvSpPr/>
          <p:nvPr/>
        </p:nvSpPr>
        <p:spPr>
          <a:xfrm>
            <a:off x="68287" y="1752600"/>
            <a:ext cx="12169726" cy="1271588"/>
          </a:xfrm>
          <a:prstGeom prst="rect">
            <a:avLst/>
          </a:prstGeom>
          <a:solidFill>
            <a:srgbClr val="231F20">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6600" strike="noStrike" noProof="1"/>
              <a:t>Questions?</a:t>
            </a:r>
          </a:p>
        </p:txBody>
      </p:sp>
      <p:sp>
        <p:nvSpPr>
          <p:cNvPr id="7" name="Rectangle 6"/>
          <p:cNvSpPr/>
          <p:nvPr/>
        </p:nvSpPr>
        <p:spPr>
          <a:xfrm>
            <a:off x="-1" y="4191000"/>
            <a:ext cx="12192001" cy="1930974"/>
          </a:xfrm>
          <a:prstGeom prst="rect">
            <a:avLst/>
          </a:prstGeom>
          <a:solidFill>
            <a:schemeClr val="bg2">
              <a:lumMod val="2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Jonathan Frey</a:t>
            </a:r>
          </a:p>
          <a:p>
            <a:pPr algn="ctr"/>
            <a:r>
              <a:rPr lang="en-US" sz="2000" dirty="0"/>
              <a:t>jonathan_frey@icloud.com</a:t>
            </a:r>
          </a:p>
          <a:p>
            <a:pPr algn="ctr"/>
            <a:endParaRPr lang="en-US" sz="2000" dirty="0"/>
          </a:p>
          <a:p>
            <a:pPr algn="ctr"/>
            <a:r>
              <a:rPr lang="en-US" sz="2000" b="1" dirty="0"/>
              <a:t>Sergei Ananyan</a:t>
            </a:r>
          </a:p>
          <a:p>
            <a:pPr algn="ctr"/>
            <a:r>
              <a:rPr lang="en-US" sz="2000" dirty="0"/>
              <a:t>sananyan@megaputer.com</a:t>
            </a:r>
          </a:p>
        </p:txBody>
      </p:sp>
    </p:spTree>
    <p:extLst>
      <p:ext uri="{BB962C8B-B14F-4D97-AF65-F5344CB8AC3E}">
        <p14:creationId xmlns:p14="http://schemas.microsoft.com/office/powerpoint/2010/main" val="79848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914400"/>
          </a:xfrm>
        </p:spPr>
        <p:txBody>
          <a:bodyPr>
            <a:normAutofit/>
          </a:bodyPr>
          <a:lstStyle/>
          <a:p>
            <a:pPr algn="ctr"/>
            <a:r>
              <a:rPr lang="en-US" sz="4800" dirty="0">
                <a:solidFill>
                  <a:schemeClr val="bg1"/>
                </a:solidFill>
              </a:rPr>
              <a:t>Spell Checker</a:t>
            </a:r>
          </a:p>
        </p:txBody>
      </p:sp>
      <p:sp>
        <p:nvSpPr>
          <p:cNvPr id="2" name="Content Placeholder 1"/>
          <p:cNvSpPr>
            <a:spLocks noGrp="1"/>
          </p:cNvSpPr>
          <p:nvPr>
            <p:ph idx="1"/>
          </p:nvPr>
        </p:nvSpPr>
        <p:spPr>
          <a:xfrm>
            <a:off x="0" y="1524000"/>
            <a:ext cx="12192000" cy="614923"/>
          </a:xfrm>
        </p:spPr>
        <p:txBody>
          <a:bodyPr/>
          <a:lstStyle/>
          <a:p>
            <a:pPr marL="0" indent="0" algn="ctr">
              <a:buNone/>
            </a:pPr>
            <a:r>
              <a:rPr lang="en-US" b="1" dirty="0"/>
              <a:t>Automatically detect &amp; correct misspells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38923"/>
            <a:ext cx="9906000" cy="4566677"/>
          </a:xfrm>
          <a:prstGeom prst="rect">
            <a:avLst/>
          </a:prstGeom>
          <a:ln>
            <a:solidFill>
              <a:schemeClr val="tx1"/>
            </a:solidFill>
          </a:ln>
        </p:spPr>
      </p:pic>
    </p:spTree>
    <p:extLst>
      <p:ext uri="{BB962C8B-B14F-4D97-AF65-F5344CB8AC3E}">
        <p14:creationId xmlns:p14="http://schemas.microsoft.com/office/powerpoint/2010/main" val="255614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16062"/>
            <a:ext cx="12192000" cy="465138"/>
          </a:xfrm>
        </p:spPr>
        <p:txBody>
          <a:bodyPr>
            <a:normAutofit lnSpcReduction="10000"/>
          </a:bodyPr>
          <a:lstStyle/>
          <a:p>
            <a:pPr marL="0" indent="0" algn="ctr">
              <a:buNone/>
            </a:pPr>
            <a:r>
              <a:rPr lang="en-US" b="1" dirty="0"/>
              <a:t>Text Mining involves three types of analysis:</a:t>
            </a:r>
          </a:p>
          <a:p>
            <a:pPr marL="0" indent="0">
              <a:buNone/>
            </a:pPr>
            <a:endParaRPr lang="en-US" dirty="0"/>
          </a:p>
        </p:txBody>
      </p:sp>
      <p:sp>
        <p:nvSpPr>
          <p:cNvPr id="4" name="Title 1"/>
          <p:cNvSpPr>
            <a:spLocks noGrp="1"/>
          </p:cNvSpPr>
          <p:nvPr>
            <p:ph type="title"/>
          </p:nvPr>
        </p:nvSpPr>
        <p:spPr>
          <a:xfrm>
            <a:off x="0" y="0"/>
            <a:ext cx="12192000" cy="909659"/>
          </a:xfrm>
        </p:spPr>
        <p:txBody>
          <a:bodyPr>
            <a:normAutofit/>
          </a:bodyPr>
          <a:lstStyle/>
          <a:p>
            <a:pPr algn="ctr"/>
            <a:r>
              <a:rPr lang="en-US" sz="4800" dirty="0">
                <a:solidFill>
                  <a:schemeClr val="bg1"/>
                </a:solidFill>
              </a:rPr>
              <a:t>Science Behind the Analysis</a:t>
            </a:r>
          </a:p>
        </p:txBody>
      </p:sp>
      <p:sp>
        <p:nvSpPr>
          <p:cNvPr id="5" name="Oval 4"/>
          <p:cNvSpPr/>
          <p:nvPr/>
        </p:nvSpPr>
        <p:spPr>
          <a:xfrm>
            <a:off x="1051107" y="2192362"/>
            <a:ext cx="1687512" cy="1752308"/>
          </a:xfrm>
          <a:prstGeom prst="ellipse">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000" kern="0" dirty="0">
                <a:solidFill>
                  <a:sysClr val="window" lastClr="FFFFFF"/>
                </a:solidFill>
                <a:latin typeface="Calibri"/>
              </a:rPr>
              <a:t>Linguistic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001" y="2085999"/>
            <a:ext cx="4768503" cy="511448"/>
          </a:xfrm>
          <a:prstGeom prst="rect">
            <a:avLst/>
          </a:prstGeom>
          <a:ln>
            <a:solidFill>
              <a:schemeClr val="tx1"/>
            </a:solidFill>
          </a:ln>
        </p:spPr>
      </p:pic>
      <p:grpSp>
        <p:nvGrpSpPr>
          <p:cNvPr id="7" name="Group 6"/>
          <p:cNvGrpSpPr/>
          <p:nvPr/>
        </p:nvGrpSpPr>
        <p:grpSpPr>
          <a:xfrm>
            <a:off x="3747001" y="2691926"/>
            <a:ext cx="7180952" cy="1430071"/>
            <a:chOff x="3747001" y="2971800"/>
            <a:chExt cx="7180952" cy="143007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001" y="3505200"/>
              <a:ext cx="7180952" cy="452458"/>
            </a:xfrm>
            <a:prstGeom prst="rect">
              <a:avLst/>
            </a:prstGeom>
            <a:ln>
              <a:solidFill>
                <a:schemeClr val="tx1"/>
              </a:solidFill>
            </a:ln>
          </p:spPr>
        </p:pic>
        <p:sp>
          <p:nvSpPr>
            <p:cNvPr id="9" name="Down Arrow 8"/>
            <p:cNvSpPr/>
            <p:nvPr/>
          </p:nvSpPr>
          <p:spPr>
            <a:xfrm>
              <a:off x="5408612" y="2971800"/>
              <a:ext cx="228600" cy="455294"/>
            </a:xfrm>
            <a:prstGeom prst="downArrow">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Rounded Rectangle 9"/>
            <p:cNvSpPr/>
            <p:nvPr/>
          </p:nvSpPr>
          <p:spPr>
            <a:xfrm>
              <a:off x="6689065" y="3994522"/>
              <a:ext cx="2118939" cy="40734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bg1"/>
                  </a:solidFill>
                </a:rPr>
                <a:t>Phrase Analysis</a:t>
              </a:r>
            </a:p>
          </p:txBody>
        </p:sp>
      </p:grpSp>
      <p:grpSp>
        <p:nvGrpSpPr>
          <p:cNvPr id="11" name="Group 10"/>
          <p:cNvGrpSpPr/>
          <p:nvPr/>
        </p:nvGrpSpPr>
        <p:grpSpPr>
          <a:xfrm>
            <a:off x="3747001" y="3758726"/>
            <a:ext cx="6714021" cy="2642074"/>
            <a:chOff x="3747001" y="4038600"/>
            <a:chExt cx="6714021" cy="2642074"/>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01" y="4581726"/>
              <a:ext cx="5884128" cy="1666432"/>
            </a:xfrm>
            <a:prstGeom prst="rect">
              <a:avLst/>
            </a:prstGeom>
            <a:ln>
              <a:solidFill>
                <a:schemeClr val="tx1"/>
              </a:solidFill>
            </a:ln>
          </p:spPr>
        </p:pic>
        <p:sp>
          <p:nvSpPr>
            <p:cNvPr id="13" name="Down Arrow 12"/>
            <p:cNvSpPr/>
            <p:nvPr/>
          </p:nvSpPr>
          <p:spPr>
            <a:xfrm>
              <a:off x="5408612" y="4038600"/>
              <a:ext cx="228600" cy="455294"/>
            </a:xfrm>
            <a:prstGeom prst="downArrow">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Rounded Rectangle 13"/>
            <p:cNvSpPr/>
            <p:nvPr/>
          </p:nvSpPr>
          <p:spPr>
            <a:xfrm>
              <a:off x="6018212" y="6273325"/>
              <a:ext cx="4442810" cy="40734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bg1"/>
                  </a:solidFill>
                </a:rPr>
                <a:t>Syntactic Analysis (Dependency Parsing)</a:t>
              </a:r>
            </a:p>
          </p:txBody>
        </p:sp>
      </p:grpSp>
    </p:spTree>
    <p:extLst>
      <p:ext uri="{BB962C8B-B14F-4D97-AF65-F5344CB8AC3E}">
        <p14:creationId xmlns:p14="http://schemas.microsoft.com/office/powerpoint/2010/main" val="286111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051107" y="2319836"/>
            <a:ext cx="1687512" cy="1752308"/>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r>
              <a:rPr lang="en-US" sz="2000" kern="0" dirty="0">
                <a:solidFill>
                  <a:sysClr val="window" lastClr="FFFFFF"/>
                </a:solidFill>
                <a:latin typeface="Calibri"/>
              </a:rPr>
              <a:t>Linguistic</a:t>
            </a:r>
          </a:p>
        </p:txBody>
      </p:sp>
      <p:sp>
        <p:nvSpPr>
          <p:cNvPr id="16" name="Oval 15"/>
          <p:cNvSpPr/>
          <p:nvPr/>
        </p:nvSpPr>
        <p:spPr>
          <a:xfrm>
            <a:off x="1858483" y="3429292"/>
            <a:ext cx="1687512" cy="1752308"/>
          </a:xfrm>
          <a:prstGeom prst="ellipse">
            <a:avLst/>
          </a:prstGeom>
          <a:gradFill flip="none" rotWithShape="1">
            <a:gsLst>
              <a:gs pos="0">
                <a:srgbClr val="9BBB59">
                  <a:lumMod val="60000"/>
                  <a:lumOff val="40000"/>
                  <a:shade val="30000"/>
                  <a:satMod val="115000"/>
                </a:srgbClr>
              </a:gs>
              <a:gs pos="50000">
                <a:srgbClr val="9BBB59">
                  <a:lumMod val="60000"/>
                  <a:lumOff val="40000"/>
                  <a:shade val="67500"/>
                  <a:satMod val="115000"/>
                </a:srgbClr>
              </a:gs>
              <a:gs pos="100000">
                <a:srgbClr val="9BBB59">
                  <a:lumMod val="60000"/>
                  <a:lumOff val="40000"/>
                  <a:shade val="100000"/>
                  <a:satMod val="115000"/>
                </a:srgbClr>
              </a:gs>
            </a:gsLst>
            <a:path path="circle">
              <a:fillToRect l="50000" t="50000" r="50000" b="50000"/>
            </a:path>
            <a:tileRect/>
          </a:gradFill>
          <a:ln w="25400" cap="flat" cmpd="sng" algn="ctr">
            <a:solidFill>
              <a:srgbClr val="9BBB59">
                <a:lumMod val="50000"/>
              </a:srgbClr>
            </a:solidFill>
            <a:prstDash val="solid"/>
          </a:ln>
          <a:effectLst/>
        </p:spPr>
        <p:txBody>
          <a:bodyPr anchor="ctr"/>
          <a:lstStyle/>
          <a:p>
            <a:pPr algn="ctr">
              <a:defRPr/>
            </a:pPr>
            <a:r>
              <a:rPr lang="en-US" sz="2000" kern="0" dirty="0">
                <a:solidFill>
                  <a:sysClr val="window" lastClr="FFFFFF"/>
                </a:solidFill>
                <a:latin typeface="Calibri"/>
              </a:rPr>
              <a:t>Semantic</a:t>
            </a:r>
          </a:p>
        </p:txBody>
      </p:sp>
      <p:sp>
        <p:nvSpPr>
          <p:cNvPr id="17" name="TextBox 16"/>
          <p:cNvSpPr txBox="1"/>
          <p:nvPr/>
        </p:nvSpPr>
        <p:spPr>
          <a:xfrm>
            <a:off x="6018212" y="2814935"/>
            <a:ext cx="963725" cy="461665"/>
          </a:xfrm>
          <a:prstGeom prst="rect">
            <a:avLst/>
          </a:prstGeom>
          <a:noFill/>
          <a:ln>
            <a:solidFill>
              <a:schemeClr val="bg2">
                <a:lumMod val="50000"/>
              </a:schemeClr>
            </a:solidFill>
          </a:ln>
        </p:spPr>
        <p:txBody>
          <a:bodyPr wrap="none" rtlCol="0" anchor="ctr" anchorCtr="1">
            <a:spAutoFit/>
          </a:bodyPr>
          <a:lstStyle/>
          <a:p>
            <a:r>
              <a:rPr lang="en-US" sz="2400" dirty="0"/>
              <a:t>Cable</a:t>
            </a:r>
          </a:p>
        </p:txBody>
      </p:sp>
      <p:grpSp>
        <p:nvGrpSpPr>
          <p:cNvPr id="18" name="Group 17"/>
          <p:cNvGrpSpPr/>
          <p:nvPr/>
        </p:nvGrpSpPr>
        <p:grpSpPr>
          <a:xfrm>
            <a:off x="6981937" y="2819400"/>
            <a:ext cx="2846275" cy="461665"/>
            <a:chOff x="6981937" y="2595265"/>
            <a:chExt cx="2846275" cy="461665"/>
          </a:xfrm>
        </p:grpSpPr>
        <p:sp>
          <p:nvSpPr>
            <p:cNvPr id="19" name="TextBox 18"/>
            <p:cNvSpPr txBox="1"/>
            <p:nvPr/>
          </p:nvSpPr>
          <p:spPr>
            <a:xfrm>
              <a:off x="8984198" y="2595265"/>
              <a:ext cx="844014" cy="461665"/>
            </a:xfrm>
            <a:prstGeom prst="rect">
              <a:avLst/>
            </a:prstGeom>
            <a:noFill/>
            <a:ln>
              <a:solidFill>
                <a:schemeClr val="bg2">
                  <a:lumMod val="50000"/>
                </a:schemeClr>
              </a:solidFill>
            </a:ln>
          </p:spPr>
          <p:txBody>
            <a:bodyPr wrap="none" rtlCol="0" anchor="ctr" anchorCtr="1">
              <a:spAutoFit/>
            </a:bodyPr>
            <a:lstStyle/>
            <a:p>
              <a:r>
                <a:rPr lang="en-US" sz="2400" dirty="0"/>
                <a:t>Wire</a:t>
              </a:r>
            </a:p>
          </p:txBody>
        </p:sp>
        <p:cxnSp>
          <p:nvCxnSpPr>
            <p:cNvPr id="20" name="Straight Arrow Connector 19"/>
            <p:cNvCxnSpPr>
              <a:stCxn id="17" idx="3"/>
              <a:endCxn id="19" idx="1"/>
            </p:cNvCxnSpPr>
            <p:nvPr/>
          </p:nvCxnSpPr>
          <p:spPr>
            <a:xfrm>
              <a:off x="6981937" y="2821633"/>
              <a:ext cx="2002261" cy="44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310524" y="2668624"/>
              <a:ext cx="1295400" cy="30601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Synonyms</a:t>
              </a:r>
            </a:p>
          </p:txBody>
        </p:sp>
      </p:grpSp>
      <p:grpSp>
        <p:nvGrpSpPr>
          <p:cNvPr id="22" name="Group 21"/>
          <p:cNvGrpSpPr/>
          <p:nvPr/>
        </p:nvGrpSpPr>
        <p:grpSpPr>
          <a:xfrm>
            <a:off x="4202255" y="3276599"/>
            <a:ext cx="5036530" cy="1828801"/>
            <a:chOff x="4202255" y="3090710"/>
            <a:chExt cx="5036530" cy="1828801"/>
          </a:xfrm>
        </p:grpSpPr>
        <p:sp>
          <p:nvSpPr>
            <p:cNvPr id="23" name="TextBox 22"/>
            <p:cNvSpPr txBox="1"/>
            <p:nvPr/>
          </p:nvSpPr>
          <p:spPr>
            <a:xfrm>
              <a:off x="6980282" y="4457846"/>
              <a:ext cx="2258503" cy="461665"/>
            </a:xfrm>
            <a:prstGeom prst="rect">
              <a:avLst/>
            </a:prstGeom>
            <a:noFill/>
            <a:ln>
              <a:solidFill>
                <a:schemeClr val="bg2">
                  <a:lumMod val="50000"/>
                </a:schemeClr>
              </a:solidFill>
            </a:ln>
          </p:spPr>
          <p:txBody>
            <a:bodyPr wrap="none" rtlCol="0" anchor="ctr" anchorCtr="1">
              <a:spAutoFit/>
            </a:bodyPr>
            <a:lstStyle/>
            <a:p>
              <a:r>
                <a:rPr lang="en-US" sz="2400" dirty="0"/>
                <a:t>Network Cable</a:t>
              </a:r>
            </a:p>
          </p:txBody>
        </p:sp>
        <p:sp>
          <p:nvSpPr>
            <p:cNvPr id="24" name="TextBox 23"/>
            <p:cNvSpPr txBox="1"/>
            <p:nvPr/>
          </p:nvSpPr>
          <p:spPr>
            <a:xfrm>
              <a:off x="4202255" y="4427672"/>
              <a:ext cx="1905715" cy="461665"/>
            </a:xfrm>
            <a:prstGeom prst="rect">
              <a:avLst/>
            </a:prstGeom>
            <a:noFill/>
            <a:ln>
              <a:solidFill>
                <a:schemeClr val="bg2">
                  <a:lumMod val="50000"/>
                </a:schemeClr>
              </a:solidFill>
            </a:ln>
          </p:spPr>
          <p:txBody>
            <a:bodyPr wrap="none" rtlCol="0" anchor="ctr" anchorCtr="1">
              <a:spAutoFit/>
            </a:bodyPr>
            <a:lstStyle/>
            <a:p>
              <a:r>
                <a:rPr lang="en-US" sz="2400" dirty="0"/>
                <a:t>Power Cable</a:t>
              </a:r>
            </a:p>
          </p:txBody>
        </p:sp>
        <p:cxnSp>
          <p:nvCxnSpPr>
            <p:cNvPr id="25" name="Elbow Connector 24"/>
            <p:cNvCxnSpPr>
              <a:stCxn id="17" idx="2"/>
              <a:endCxn id="24" idx="0"/>
            </p:cNvCxnSpPr>
            <p:nvPr/>
          </p:nvCxnSpPr>
          <p:spPr>
            <a:xfrm rot="5400000">
              <a:off x="5159114" y="3086710"/>
              <a:ext cx="1336961" cy="13449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2"/>
              <a:endCxn id="23" idx="0"/>
            </p:cNvCxnSpPr>
            <p:nvPr/>
          </p:nvCxnSpPr>
          <p:spPr>
            <a:xfrm rot="16200000" flipH="1">
              <a:off x="6621237" y="2969548"/>
              <a:ext cx="1367135" cy="16094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841832" y="3590351"/>
              <a:ext cx="1471779" cy="30705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Hyponyms</a:t>
              </a:r>
            </a:p>
          </p:txBody>
        </p:sp>
      </p:grpSp>
      <p:sp>
        <p:nvSpPr>
          <p:cNvPr id="28" name="Content Placeholder 2"/>
          <p:cNvSpPr>
            <a:spLocks noGrp="1"/>
          </p:cNvSpPr>
          <p:nvPr>
            <p:ph idx="1"/>
          </p:nvPr>
        </p:nvSpPr>
        <p:spPr>
          <a:xfrm>
            <a:off x="0" y="1516062"/>
            <a:ext cx="12192000" cy="465138"/>
          </a:xfrm>
        </p:spPr>
        <p:txBody>
          <a:bodyPr>
            <a:normAutofit lnSpcReduction="10000"/>
          </a:bodyPr>
          <a:lstStyle/>
          <a:p>
            <a:pPr marL="0" indent="0" algn="ctr">
              <a:buNone/>
            </a:pPr>
            <a:r>
              <a:rPr lang="en-US" b="1" dirty="0"/>
              <a:t>Text Mining involves three types of analysis:</a:t>
            </a:r>
          </a:p>
          <a:p>
            <a:pPr marL="0" indent="0">
              <a:buNone/>
            </a:pPr>
            <a:endParaRPr lang="en-US" dirty="0"/>
          </a:p>
        </p:txBody>
      </p:sp>
      <p:sp>
        <p:nvSpPr>
          <p:cNvPr id="29" name="Title 1"/>
          <p:cNvSpPr>
            <a:spLocks noGrp="1"/>
          </p:cNvSpPr>
          <p:nvPr>
            <p:ph type="title"/>
          </p:nvPr>
        </p:nvSpPr>
        <p:spPr>
          <a:xfrm>
            <a:off x="0" y="0"/>
            <a:ext cx="12192000" cy="909659"/>
          </a:xfrm>
        </p:spPr>
        <p:txBody>
          <a:bodyPr>
            <a:normAutofit/>
          </a:bodyPr>
          <a:lstStyle/>
          <a:p>
            <a:pPr algn="ctr"/>
            <a:r>
              <a:rPr lang="en-US" sz="4800" dirty="0">
                <a:solidFill>
                  <a:schemeClr val="bg1"/>
                </a:solidFill>
              </a:rPr>
              <a:t>Science Behind the Analysis</a:t>
            </a:r>
          </a:p>
        </p:txBody>
      </p:sp>
    </p:spTree>
    <p:extLst>
      <p:ext uri="{BB962C8B-B14F-4D97-AF65-F5344CB8AC3E}">
        <p14:creationId xmlns:p14="http://schemas.microsoft.com/office/powerpoint/2010/main" val="9803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51107" y="2319836"/>
            <a:ext cx="1687512" cy="1752308"/>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r>
              <a:rPr lang="en-US" sz="2000" kern="0" dirty="0">
                <a:solidFill>
                  <a:sysClr val="window" lastClr="FFFFFF"/>
                </a:solidFill>
                <a:latin typeface="Calibri"/>
              </a:rPr>
              <a:t>Linguistic</a:t>
            </a:r>
          </a:p>
        </p:txBody>
      </p:sp>
      <p:sp>
        <p:nvSpPr>
          <p:cNvPr id="6" name="Oval 5"/>
          <p:cNvSpPr/>
          <p:nvPr/>
        </p:nvSpPr>
        <p:spPr>
          <a:xfrm>
            <a:off x="1858483" y="3429292"/>
            <a:ext cx="1687512" cy="1752308"/>
          </a:xfrm>
          <a:prstGeom prst="ellipse">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path path="circle">
              <a:fillToRect l="50000" t="50000" r="50000" b="50000"/>
            </a:path>
            <a:tileRect/>
          </a:gradFill>
          <a:ln w="25400" cap="flat" cmpd="sng" algn="ctr">
            <a:solidFill>
              <a:schemeClr val="accent6">
                <a:lumMod val="40000"/>
                <a:lumOff val="60000"/>
              </a:schemeClr>
            </a:solidFill>
            <a:prstDash val="solid"/>
          </a:ln>
          <a:effectLst/>
        </p:spPr>
        <p:txBody>
          <a:bodyPr anchor="ctr"/>
          <a:lstStyle/>
          <a:p>
            <a:pPr algn="ctr">
              <a:defRPr/>
            </a:pPr>
            <a:r>
              <a:rPr lang="en-US" sz="2000" kern="0" dirty="0">
                <a:solidFill>
                  <a:sysClr val="window" lastClr="FFFFFF"/>
                </a:solidFill>
                <a:latin typeface="Calibri"/>
              </a:rPr>
              <a:t>Semantic</a:t>
            </a:r>
          </a:p>
        </p:txBody>
      </p:sp>
      <p:sp>
        <p:nvSpPr>
          <p:cNvPr id="7" name="Oval 6"/>
          <p:cNvSpPr/>
          <p:nvPr/>
        </p:nvSpPr>
        <p:spPr>
          <a:xfrm>
            <a:off x="394469" y="3429292"/>
            <a:ext cx="1687512" cy="1752308"/>
          </a:xfrm>
          <a:prstGeom prst="ellipse">
            <a:avLst/>
          </a:prstGeom>
          <a:gradFill flip="none" rotWithShape="1">
            <a:gsLst>
              <a:gs pos="0">
                <a:srgbClr val="C0504D">
                  <a:lumMod val="60000"/>
                  <a:lumOff val="40000"/>
                  <a:shade val="30000"/>
                  <a:satMod val="115000"/>
                </a:srgbClr>
              </a:gs>
              <a:gs pos="50000">
                <a:srgbClr val="C0504D">
                  <a:lumMod val="60000"/>
                  <a:lumOff val="40000"/>
                  <a:shade val="67500"/>
                  <a:satMod val="115000"/>
                </a:srgbClr>
              </a:gs>
              <a:gs pos="100000">
                <a:srgbClr val="C0504D">
                  <a:lumMod val="60000"/>
                  <a:lumOff val="40000"/>
                  <a:shade val="100000"/>
                  <a:satMod val="115000"/>
                </a:srgbClr>
              </a:gs>
            </a:gsLst>
            <a:path path="circle">
              <a:fillToRect l="50000" t="50000" r="50000" b="50000"/>
            </a:path>
            <a:tileRect/>
          </a:gradFill>
          <a:ln w="25400" cap="flat" cmpd="sng" algn="ctr">
            <a:solidFill>
              <a:srgbClr val="C0504D">
                <a:lumMod val="50000"/>
              </a:srgbClr>
            </a:solidFill>
            <a:prstDash val="solid"/>
          </a:ln>
          <a:effectLst/>
        </p:spPr>
        <p:txBody>
          <a:bodyPr anchor="ctr"/>
          <a:lstStyle/>
          <a:p>
            <a:pPr algn="ctr" eaLnBrk="1" fontAlgn="auto" hangingPunct="1">
              <a:spcBef>
                <a:spcPts val="0"/>
              </a:spcBef>
              <a:spcAft>
                <a:spcPts val="0"/>
              </a:spcAft>
              <a:defRPr/>
            </a:pPr>
            <a:r>
              <a:rPr lang="en-US" sz="2000" kern="0" dirty="0">
                <a:solidFill>
                  <a:sysClr val="window" lastClr="FFFFFF"/>
                </a:solidFill>
                <a:latin typeface="Calibri"/>
              </a:rPr>
              <a:t>Statistical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2" y="2133371"/>
            <a:ext cx="5590190" cy="3734029"/>
          </a:xfrm>
          <a:prstGeom prst="rect">
            <a:avLst/>
          </a:prstGeom>
          <a:ln>
            <a:solidFill>
              <a:schemeClr val="tx1"/>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4440162"/>
            <a:ext cx="4348428" cy="1046238"/>
          </a:xfrm>
          <a:prstGeom prst="rect">
            <a:avLst/>
          </a:prstGeom>
          <a:ln>
            <a:solidFill>
              <a:srgbClr val="67A8C5"/>
            </a:solidFill>
          </a:ln>
        </p:spPr>
      </p:pic>
      <p:sp>
        <p:nvSpPr>
          <p:cNvPr id="2" name="Rectangle 1"/>
          <p:cNvSpPr/>
          <p:nvPr/>
        </p:nvSpPr>
        <p:spPr>
          <a:xfrm>
            <a:off x="3960812" y="3124200"/>
            <a:ext cx="5590190" cy="2286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705600" y="3028484"/>
            <a:ext cx="4905187" cy="1391116"/>
            <a:chOff x="6705600" y="3028484"/>
            <a:chExt cx="4905187" cy="1391116"/>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886200"/>
              <a:ext cx="4905187" cy="533400"/>
            </a:xfrm>
            <a:prstGeom prst="rect">
              <a:avLst/>
            </a:prstGeom>
            <a:ln>
              <a:solidFill>
                <a:srgbClr val="67A8C5"/>
              </a:solidFill>
            </a:ln>
          </p:spPr>
        </p:pic>
        <p:sp>
          <p:nvSpPr>
            <p:cNvPr id="11" name="Curved Left Arrow 10"/>
            <p:cNvSpPr/>
            <p:nvPr/>
          </p:nvSpPr>
          <p:spPr>
            <a:xfrm rot="20632216">
              <a:off x="9625669" y="3028484"/>
              <a:ext cx="521225" cy="798578"/>
            </a:xfrm>
            <a:prstGeom prst="curved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Content Placeholder 2"/>
          <p:cNvSpPr>
            <a:spLocks noGrp="1"/>
          </p:cNvSpPr>
          <p:nvPr>
            <p:ph idx="1"/>
          </p:nvPr>
        </p:nvSpPr>
        <p:spPr>
          <a:xfrm>
            <a:off x="0" y="1516062"/>
            <a:ext cx="12192000" cy="465138"/>
          </a:xfrm>
        </p:spPr>
        <p:txBody>
          <a:bodyPr>
            <a:normAutofit lnSpcReduction="10000"/>
          </a:bodyPr>
          <a:lstStyle/>
          <a:p>
            <a:pPr marL="0" indent="0" algn="ctr">
              <a:buNone/>
            </a:pPr>
            <a:r>
              <a:rPr lang="en-US" b="1" dirty="0"/>
              <a:t>Text Mining involves three types of analysis:</a:t>
            </a:r>
          </a:p>
          <a:p>
            <a:pPr marL="0" indent="0">
              <a:buNone/>
            </a:pPr>
            <a:endParaRPr lang="en-US" dirty="0"/>
          </a:p>
        </p:txBody>
      </p:sp>
      <p:sp>
        <p:nvSpPr>
          <p:cNvPr id="16" name="Title 1"/>
          <p:cNvSpPr>
            <a:spLocks noGrp="1"/>
          </p:cNvSpPr>
          <p:nvPr>
            <p:ph type="title"/>
          </p:nvPr>
        </p:nvSpPr>
        <p:spPr>
          <a:xfrm>
            <a:off x="0" y="0"/>
            <a:ext cx="12192000" cy="909659"/>
          </a:xfrm>
        </p:spPr>
        <p:txBody>
          <a:bodyPr>
            <a:normAutofit/>
          </a:bodyPr>
          <a:lstStyle/>
          <a:p>
            <a:pPr algn="ctr"/>
            <a:r>
              <a:rPr lang="en-US" sz="4800" dirty="0">
                <a:solidFill>
                  <a:schemeClr val="bg1"/>
                </a:solidFill>
              </a:rPr>
              <a:t>Science Behind the Analysis</a:t>
            </a:r>
          </a:p>
        </p:txBody>
      </p:sp>
    </p:spTree>
    <p:extLst>
      <p:ext uri="{BB962C8B-B14F-4D97-AF65-F5344CB8AC3E}">
        <p14:creationId xmlns:p14="http://schemas.microsoft.com/office/powerpoint/2010/main" val="377593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megaputer option 1">
      <a:dk1>
        <a:sysClr val="windowText" lastClr="000000"/>
      </a:dk1>
      <a:lt1>
        <a:sysClr val="window" lastClr="FFFFFF"/>
      </a:lt1>
      <a:dk2>
        <a:srgbClr val="44546A"/>
      </a:dk2>
      <a:lt2>
        <a:srgbClr val="E7E6E6"/>
      </a:lt2>
      <a:accent1>
        <a:srgbClr val="C6AC7A"/>
      </a:accent1>
      <a:accent2>
        <a:srgbClr val="809EAD"/>
      </a:accent2>
      <a:accent3>
        <a:srgbClr val="80612E"/>
      </a:accent3>
      <a:accent4>
        <a:srgbClr val="543E36"/>
      </a:accent4>
      <a:accent5>
        <a:srgbClr val="231F20"/>
      </a:accent5>
      <a:accent6>
        <a:srgbClr val="B1C0C9"/>
      </a:accent6>
      <a:hlink>
        <a:srgbClr val="C9B09A"/>
      </a:hlink>
      <a:folHlink>
        <a:srgbClr val="7677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37324</TotalTime>
  <Words>1676</Words>
  <Application>Microsoft Office PowerPoint</Application>
  <PresentationFormat>Widescreen</PresentationFormat>
  <Paragraphs>388</Paragraphs>
  <Slides>53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Analysis of Voice of Customer: Text Mining</vt:lpstr>
      <vt:lpstr>Overview</vt:lpstr>
      <vt:lpstr>Text Mining Goals and Techniques</vt:lpstr>
      <vt:lpstr>Text Mining Steps</vt:lpstr>
      <vt:lpstr>Language Detection</vt:lpstr>
      <vt:lpstr>Spell Checker</vt:lpstr>
      <vt:lpstr>Science Behind the Analysis</vt:lpstr>
      <vt:lpstr>Science Behind the Analysis</vt:lpstr>
      <vt:lpstr>Science Behind the Analysis</vt:lpstr>
      <vt:lpstr>How Did We Do Text Mining?</vt:lpstr>
      <vt:lpstr>How Did We Do Text Mining?</vt:lpstr>
      <vt:lpstr>How Did We Do Text Mining?</vt:lpstr>
      <vt:lpstr>What Is a Taxonomy?</vt:lpstr>
      <vt:lpstr>What Is a Taxonomy?</vt:lpstr>
      <vt:lpstr>Taxonomy Definition</vt:lpstr>
      <vt:lpstr>Taxonomy Definition</vt:lpstr>
      <vt:lpstr>Taxonomy Results</vt:lpstr>
      <vt:lpstr>The Analytical Tool Used</vt:lpstr>
      <vt:lpstr>PowerPoint Presentation</vt:lpstr>
      <vt:lpstr>Case Study – Voice of Customer Data</vt:lpstr>
      <vt:lpstr>Building the Taxonomy and Scoring for Sentiment</vt:lpstr>
      <vt:lpstr>Broad Categories for Restaurant Taxonomy</vt:lpstr>
      <vt:lpstr>Overall Satisfaction Ratings for Service</vt:lpstr>
      <vt:lpstr>Sentiment Rating Distribution for Service</vt:lpstr>
      <vt:lpstr>Positive Sentiment: Specific Issues for Service </vt:lpstr>
      <vt:lpstr>Positive Sentiment: Specific Keywords for Service</vt:lpstr>
      <vt:lpstr>Overall Satisfaction Ratings: Positive Sentiment for Service </vt:lpstr>
      <vt:lpstr>Negative Sentiment: Specific Issues for Service</vt:lpstr>
      <vt:lpstr>Negative Sentiment Service Specific Keywords</vt:lpstr>
      <vt:lpstr>Overall Satisfaction Ratings: Negative Sentiment for Service</vt:lpstr>
      <vt:lpstr>Most Important Factors To Focus On?</vt:lpstr>
      <vt:lpstr>PowerPoint Presentation</vt:lpstr>
      <vt:lpstr>Summary</vt:lpstr>
      <vt:lpstr>Text Mining Practices</vt:lpstr>
      <vt:lpstr>Service Desk Overview</vt:lpstr>
      <vt:lpstr>Voice of Internal Customer</vt:lpstr>
      <vt:lpstr>An Urgent Business Need to be Addressed</vt:lpstr>
      <vt:lpstr>Average Speed of Answer</vt:lpstr>
      <vt:lpstr>Average Speed of Answer</vt:lpstr>
      <vt:lpstr>Average Speed of Answer</vt:lpstr>
      <vt:lpstr>Methodology</vt:lpstr>
      <vt:lpstr>TreeMap Based on Taxonomy</vt:lpstr>
      <vt:lpstr>Heat Map Based on Time of Day Analysis</vt:lpstr>
      <vt:lpstr>Issue Category Trends Based on Taxonomy</vt:lpstr>
      <vt:lpstr>Link Analysis Based on Taxonomy</vt:lpstr>
      <vt:lpstr>Link Analysis Based on Taxonomy</vt:lpstr>
      <vt:lpstr>Day Trends Based on Taxonomy</vt:lpstr>
      <vt:lpstr>Day Trends Based on Taxonomy</vt:lpstr>
      <vt:lpstr>Day Trends Based on Taxonomy</vt:lpstr>
      <vt:lpstr>Analyst Performance</vt:lpstr>
      <vt:lpstr>Result – As Call Volume Increased, ASA decreased!</vt:lpstr>
      <vt:lpstr>A New Way of Working</vt:lpstr>
      <vt:lpstr>Text Mining Practices</vt:lpstr>
    </vt:vector>
  </TitlesOfParts>
  <Company>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dc:creator>
  <cp:lastModifiedBy>Jonathan Frey</cp:lastModifiedBy>
  <cp:revision>443</cp:revision>
  <cp:lastPrinted>2016-04-27T17:38:04Z</cp:lastPrinted>
  <dcterms:created xsi:type="dcterms:W3CDTF">2004-04-27T21:01:40Z</dcterms:created>
  <dcterms:modified xsi:type="dcterms:W3CDTF">2016-08-16T22:54:40Z</dcterms:modified>
</cp:coreProperties>
</file>